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3"/>
  </p:notesMasterIdLst>
  <p:sldIdLst>
    <p:sldId id="259" r:id="rId2"/>
    <p:sldId id="262" r:id="rId3"/>
    <p:sldId id="349" r:id="rId4"/>
    <p:sldId id="355" r:id="rId5"/>
    <p:sldId id="351" r:id="rId6"/>
    <p:sldId id="352" r:id="rId7"/>
    <p:sldId id="350" r:id="rId8"/>
    <p:sldId id="353" r:id="rId9"/>
    <p:sldId id="354" r:id="rId10"/>
    <p:sldId id="338" r:id="rId11"/>
    <p:sldId id="339" r:id="rId12"/>
    <p:sldId id="334" r:id="rId13"/>
    <p:sldId id="337" r:id="rId14"/>
    <p:sldId id="356" r:id="rId15"/>
    <p:sldId id="361" r:id="rId16"/>
    <p:sldId id="360" r:id="rId17"/>
    <p:sldId id="344" r:id="rId18"/>
    <p:sldId id="357" r:id="rId19"/>
    <p:sldId id="346" r:id="rId20"/>
    <p:sldId id="347" r:id="rId21"/>
    <p:sldId id="359" r:id="rId22"/>
    <p:sldId id="358" r:id="rId23"/>
    <p:sldId id="343" r:id="rId24"/>
    <p:sldId id="340" r:id="rId25"/>
    <p:sldId id="342" r:id="rId26"/>
    <p:sldId id="325" r:id="rId27"/>
    <p:sldId id="315" r:id="rId28"/>
    <p:sldId id="321" r:id="rId29"/>
    <p:sldId id="345" r:id="rId30"/>
    <p:sldId id="327" r:id="rId31"/>
    <p:sldId id="348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52" autoAdjust="0"/>
    <p:restoredTop sz="94660"/>
  </p:normalViewPr>
  <p:slideViewPr>
    <p:cSldViewPr snapToGrid="0">
      <p:cViewPr varScale="1">
        <p:scale>
          <a:sx n="79" d="100"/>
          <a:sy n="79" d="100"/>
        </p:scale>
        <p:origin x="76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78A6FC-7010-4291-AB41-6645F884C88B}" type="datetimeFigureOut">
              <a:rPr lang="pl-PL" smtClean="0"/>
              <a:t>25.03.2025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A3FD10-E0AA-41C3-99C3-A4047E7C478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76421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801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9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1" y="91547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8" y="32280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7" y="609603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1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3843867"/>
            <a:ext cx="8304211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9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1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3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766734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3" y="685802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4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1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3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5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6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3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801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3" y="914400"/>
            <a:ext cx="3280975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3" y="2777067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5"/>
            <a:ext cx="2981859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4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2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2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2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7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189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44" indent="-285744" algn="l" defTabSz="457189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21" indent="-285744" algn="l" defTabSz="457189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12" indent="-171446" algn="l" defTabSz="457189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01" indent="-171446" algn="l" defTabSz="457189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38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40.png"/><Relationship Id="rId7" Type="http://schemas.openxmlformats.org/officeDocument/2006/relationships/image" Target="../media/image44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3" Type="http://schemas.openxmlformats.org/officeDocument/2006/relationships/image" Target="../media/image57.jpg"/><Relationship Id="rId7" Type="http://schemas.openxmlformats.org/officeDocument/2006/relationships/image" Target="../media/image61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g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jpeg"/><Relationship Id="rId10" Type="http://schemas.openxmlformats.org/officeDocument/2006/relationships/image" Target="../media/image90.png"/><Relationship Id="rId4" Type="http://schemas.openxmlformats.org/officeDocument/2006/relationships/image" Target="../media/image84.jpeg"/><Relationship Id="rId9" Type="http://schemas.openxmlformats.org/officeDocument/2006/relationships/image" Target="../media/image89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81488" y="1225684"/>
            <a:ext cx="7895583" cy="1206231"/>
          </a:xfrm>
        </p:spPr>
        <p:txBody>
          <a:bodyPr>
            <a:noAutofit/>
          </a:bodyPr>
          <a:lstStyle/>
          <a:p>
            <a:r>
              <a:rPr lang="pl-PL" sz="4000" b="1" dirty="0"/>
              <a:t>Katastrofa ekologiczna </a:t>
            </a:r>
            <a:br>
              <a:rPr lang="pl-PL" sz="4000" b="1" dirty="0"/>
            </a:br>
            <a:r>
              <a:rPr lang="pl-PL" sz="4000" b="1" dirty="0"/>
              <a:t>zatoki puckiej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type="subTitle" idx="1"/>
          </p:nvPr>
        </p:nvSpPr>
        <p:spPr>
          <a:xfrm>
            <a:off x="684213" y="5539275"/>
            <a:ext cx="6611532" cy="793431"/>
          </a:xfrm>
        </p:spPr>
        <p:txBody>
          <a:bodyPr>
            <a:normAutofit lnSpcReduction="10000"/>
          </a:bodyPr>
          <a:lstStyle/>
          <a:p>
            <a:r>
              <a:rPr lang="pl-PL" sz="2400" dirty="0">
                <a:solidFill>
                  <a:schemeClr val="tx1"/>
                </a:solidFill>
              </a:rPr>
              <a:t>Stowarzyszenie Ekologiczno-Kulturowe Nasza Ziemia Nasza </a:t>
            </a:r>
            <a:r>
              <a:rPr lang="pl-PL" sz="2400" dirty="0" err="1">
                <a:solidFill>
                  <a:schemeClr val="tx1"/>
                </a:solidFill>
              </a:rPr>
              <a:t>Zemia</a:t>
            </a:r>
            <a:endParaRPr lang="pl-PL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653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107E6EE-D339-454A-8B90-6092C2776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6" y="76638"/>
            <a:ext cx="5388427" cy="1315616"/>
          </a:xfrm>
        </p:spPr>
        <p:txBody>
          <a:bodyPr>
            <a:noAutofit/>
          </a:bodyPr>
          <a:lstStyle/>
          <a:p>
            <a:r>
              <a:rPr lang="pl-PL" b="1" dirty="0"/>
              <a:t>Chore i martwe lisy</a:t>
            </a:r>
            <a:br>
              <a:rPr lang="pl-PL" b="1" dirty="0"/>
            </a:br>
            <a:r>
              <a:rPr lang="pl-PL" b="1" dirty="0"/>
              <a:t>wokół zatoki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04405D17-1BB8-48F3-9964-51038AAC30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121" t="29138" r="8714"/>
          <a:stretch/>
        </p:blipFill>
        <p:spPr>
          <a:xfrm>
            <a:off x="8146204" y="3097661"/>
            <a:ext cx="3832408" cy="3632906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84D1ECFA-7E5F-7BC9-3664-1C13A53168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796" y="2973551"/>
            <a:ext cx="3832408" cy="3757016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F8198315-A6FA-411E-87CA-04D09E5BB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886" y="2012426"/>
            <a:ext cx="4963431" cy="3400282"/>
          </a:xfrm>
          <a:prstGeom prst="rect">
            <a:avLst/>
          </a:prstGeom>
        </p:spPr>
      </p:pic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0664D209-0798-40A0-8611-2C720B34E9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355318" y="161302"/>
            <a:ext cx="4703152" cy="2936359"/>
          </a:xfr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EC591699-05D9-9E57-1ADA-FE8CDB06BE26}"/>
              </a:ext>
            </a:extLst>
          </p:cNvPr>
          <p:cNvSpPr txBox="1"/>
          <p:nvPr/>
        </p:nvSpPr>
        <p:spPr>
          <a:xfrm>
            <a:off x="391886" y="1306315"/>
            <a:ext cx="4136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11313" indent="-1611313"/>
            <a:r>
              <a:rPr lang="pl-PL" b="1" dirty="0"/>
              <a:t>2018 - 2024 r.</a:t>
            </a:r>
            <a:r>
              <a:rPr lang="pl-PL" dirty="0"/>
              <a:t> – największe nasilenie liczby przypadków</a:t>
            </a:r>
          </a:p>
        </p:txBody>
      </p:sp>
    </p:spTree>
    <p:extLst>
      <p:ext uri="{BB962C8B-B14F-4D97-AF65-F5344CB8AC3E}">
        <p14:creationId xmlns:p14="http://schemas.microsoft.com/office/powerpoint/2010/main" val="37671397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>
            <a:extLst>
              <a:ext uri="{FF2B5EF4-FFF2-40B4-BE49-F238E27FC236}">
                <a16:creationId xmlns:a16="http://schemas.microsoft.com/office/drawing/2014/main" id="{A0F9000F-7675-3571-115E-AC173BEFED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0571" y="-2"/>
            <a:ext cx="4491431" cy="3243811"/>
          </a:xfrm>
          <a:prstGeom prst="rect">
            <a:avLst/>
          </a:prstGeom>
        </p:spPr>
      </p:pic>
      <p:pic>
        <p:nvPicPr>
          <p:cNvPr id="3" name="Obraz 7">
            <a:extLst>
              <a:ext uri="{FF2B5EF4-FFF2-40B4-BE49-F238E27FC236}">
                <a16:creationId xmlns:a16="http://schemas.microsoft.com/office/drawing/2014/main" id="{515BB8AD-B9E6-1E20-1B9F-D15813ABD9A3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9139546" y="2630638"/>
            <a:ext cx="3052455" cy="4202687"/>
          </a:xfrm>
          <a:prstGeom prst="rect">
            <a:avLst/>
          </a:prstGeom>
          <a:ln>
            <a:noFill/>
          </a:ln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6B7B347-51F3-4E43-B1F9-32613E5FA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515" y="227354"/>
            <a:ext cx="4842588" cy="855461"/>
          </a:xfrm>
        </p:spPr>
        <p:txBody>
          <a:bodyPr>
            <a:noAutofit/>
          </a:bodyPr>
          <a:lstStyle/>
          <a:p>
            <a:r>
              <a:rPr lang="pl-PL" b="1" dirty="0"/>
              <a:t>Chore i martwe dziki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EB8E2C9F-55A4-4B8C-87FE-0AD2C7E2DD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1310167"/>
            <a:ext cx="4824662" cy="3519785"/>
          </a:xfrm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6090F963-C4F0-BDA2-6D21-2A0C8F5E86A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6" name="Symbol zastępczy zawartości 9">
            <a:extLst>
              <a:ext uri="{FF2B5EF4-FFF2-40B4-BE49-F238E27FC236}">
                <a16:creationId xmlns:a16="http://schemas.microsoft.com/office/drawing/2014/main" id="{43D9EF19-7E62-49A2-8AC3-1421CDB8A2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2795"/>
            <a:ext cx="4071645" cy="2940532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1C3133AE-56AA-C521-0965-93B5D38F49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1645" y="3243809"/>
            <a:ext cx="5223547" cy="3614192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9B368467-9E35-1367-3CA7-E2498977F0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4663" y="1"/>
            <a:ext cx="3052455" cy="3974841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29B32ABA-A9FC-111D-174D-3ED42F90F1A2}"/>
              </a:ext>
            </a:extLst>
          </p:cNvPr>
          <p:cNvSpPr txBox="1"/>
          <p:nvPr/>
        </p:nvSpPr>
        <p:spPr>
          <a:xfrm>
            <a:off x="239486" y="1450508"/>
            <a:ext cx="4136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11313" indent="-1611313"/>
            <a:r>
              <a:rPr lang="pl-PL" b="1" dirty="0"/>
              <a:t>2018 - 2024 r.</a:t>
            </a:r>
            <a:r>
              <a:rPr lang="pl-PL" dirty="0"/>
              <a:t> – największe nasilenie liczby przypadków</a:t>
            </a:r>
          </a:p>
        </p:txBody>
      </p:sp>
    </p:spTree>
    <p:extLst>
      <p:ext uri="{BB962C8B-B14F-4D97-AF65-F5344CB8AC3E}">
        <p14:creationId xmlns:p14="http://schemas.microsoft.com/office/powerpoint/2010/main" val="22004706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97A6096-5157-4ACB-AB9A-EF4719910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981" y="121297"/>
            <a:ext cx="6745159" cy="979715"/>
          </a:xfrm>
        </p:spPr>
        <p:txBody>
          <a:bodyPr>
            <a:noAutofit/>
          </a:bodyPr>
          <a:lstStyle/>
          <a:p>
            <a:r>
              <a:rPr lang="pl-PL" b="1" dirty="0"/>
              <a:t>wzrost śmiertelności fok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FF6438B-EB43-48AF-99D4-5C955EF0BA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506" y="981268"/>
            <a:ext cx="6745159" cy="250371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1600" dirty="0">
                <a:solidFill>
                  <a:schemeClr val="tx1"/>
                </a:solidFill>
              </a:rPr>
              <a:t>Dane ze strony </a:t>
            </a:r>
            <a:r>
              <a:rPr lang="pl-PL" sz="1600" dirty="0" err="1">
                <a:solidFill>
                  <a:schemeClr val="tx1"/>
                </a:solidFill>
              </a:rPr>
              <a:t>Fokarium</a:t>
            </a:r>
            <a:r>
              <a:rPr lang="pl-PL" sz="1600" dirty="0">
                <a:solidFill>
                  <a:schemeClr val="tx1"/>
                </a:solidFill>
              </a:rPr>
              <a:t> w Helu: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sz="1600" b="1" dirty="0">
                <a:solidFill>
                  <a:schemeClr val="tx1"/>
                </a:solidFill>
              </a:rPr>
              <a:t>Do 2016 r. </a:t>
            </a:r>
            <a:r>
              <a:rPr lang="pl-PL" sz="1600" dirty="0">
                <a:solidFill>
                  <a:schemeClr val="tx1"/>
                </a:solidFill>
              </a:rPr>
              <a:t>- średnio rocznie ok 50 martwych fok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sz="1600" b="1" dirty="0">
                <a:solidFill>
                  <a:schemeClr val="tx1"/>
                </a:solidFill>
              </a:rPr>
              <a:t>2017 r.</a:t>
            </a:r>
            <a:r>
              <a:rPr lang="pl-PL" sz="1600" dirty="0">
                <a:solidFill>
                  <a:schemeClr val="tx1"/>
                </a:solidFill>
              </a:rPr>
              <a:t> -  dwukrotnie więcej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sz="1600" b="1" dirty="0">
                <a:solidFill>
                  <a:schemeClr val="tx1"/>
                </a:solidFill>
              </a:rPr>
              <a:t>2018 r.</a:t>
            </a:r>
            <a:r>
              <a:rPr lang="pl-PL" sz="1600" dirty="0">
                <a:solidFill>
                  <a:schemeClr val="tx1"/>
                </a:solidFill>
              </a:rPr>
              <a:t> - około 250 martwych fok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sz="1600" b="1" dirty="0">
                <a:solidFill>
                  <a:schemeClr val="tx1"/>
                </a:solidFill>
              </a:rPr>
              <a:t>2019 r.</a:t>
            </a:r>
            <a:r>
              <a:rPr lang="pl-PL" sz="1600" dirty="0">
                <a:solidFill>
                  <a:schemeClr val="tx1"/>
                </a:solidFill>
              </a:rPr>
              <a:t> – od sierpnia brak dostępnych oficjalnych danych</a:t>
            </a:r>
          </a:p>
          <a:p>
            <a:pPr marL="892175" indent="-892175">
              <a:buNone/>
            </a:pPr>
            <a:r>
              <a:rPr lang="pl-PL" sz="1600" b="1" dirty="0">
                <a:solidFill>
                  <a:schemeClr val="tx1"/>
                </a:solidFill>
              </a:rPr>
              <a:t>2021 r.</a:t>
            </a:r>
            <a:r>
              <a:rPr lang="pl-PL" sz="1600" dirty="0">
                <a:solidFill>
                  <a:schemeClr val="tx1"/>
                </a:solidFill>
              </a:rPr>
              <a:t> – maj/czerwiec ok. 20-25 martwych sztuk dziennie (informacja z akt sprawy)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55E39BDC-86D1-4F6E-A4AA-1621CFA6B2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94924"/>
            <a:ext cx="3088433" cy="304177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26C940CA-7476-45ED-88BA-105567E83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5966" y="3694916"/>
            <a:ext cx="2304236" cy="3041781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800B1E4C-BD71-1210-BD26-B66CAEA52C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7690" y="3694917"/>
            <a:ext cx="1984311" cy="3041779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A34E7F5-C7DD-ED6B-9A4D-CAB6ABB661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7537" y="1"/>
            <a:ext cx="4854465" cy="3694915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4F451E78-3080-D448-02F0-12CDEDFC0E60}"/>
              </a:ext>
            </a:extLst>
          </p:cNvPr>
          <p:cNvSpPr txBox="1"/>
          <p:nvPr/>
        </p:nvSpPr>
        <p:spPr>
          <a:xfrm>
            <a:off x="8612651" y="121297"/>
            <a:ext cx="23042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b="1" dirty="0">
                <a:highlight>
                  <a:srgbClr val="FF0000"/>
                </a:highlight>
              </a:rPr>
              <a:t>12.06.2024 R. !!!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769D0E08-060A-AF1A-BBE0-6A87E0D9D7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9199" y="3694917"/>
            <a:ext cx="3170195" cy="304177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427D0AAD-1000-43BA-9A75-8F658CCFE5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299" y="3694917"/>
            <a:ext cx="3422667" cy="304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567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Obraz 31">
            <a:extLst>
              <a:ext uri="{FF2B5EF4-FFF2-40B4-BE49-F238E27FC236}">
                <a16:creationId xmlns:a16="http://schemas.microsoft.com/office/drawing/2014/main" id="{5F5F6C20-B667-AABB-D1DE-AC8B2CE5B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070678"/>
            <a:ext cx="3138553" cy="2609929"/>
          </a:xfrm>
          <a:prstGeom prst="rect">
            <a:avLst/>
          </a:prstGeom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277DBDC5-9EA0-5501-4247-45B503FDE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8554" y="1070678"/>
            <a:ext cx="4839119" cy="2133785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A80506B6-BEC9-9A4D-D30D-40CBA02A9B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1194" y="1070678"/>
            <a:ext cx="4370807" cy="2274047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4790DD12-176B-A37C-164E-3649C2B091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9113" y="3060501"/>
            <a:ext cx="4397121" cy="3787467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6DD71724-626B-F8EE-CB21-ED7E78806D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1821" y="3070533"/>
            <a:ext cx="3437308" cy="3787468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04477006-0E0F-4577-BDED-1526186CF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46" y="91612"/>
            <a:ext cx="8470640" cy="851647"/>
          </a:xfrm>
        </p:spPr>
        <p:txBody>
          <a:bodyPr>
            <a:normAutofit/>
          </a:bodyPr>
          <a:lstStyle/>
          <a:p>
            <a:r>
              <a:rPr lang="pl-PL" b="1" dirty="0"/>
              <a:t>MARTWE I CHORE KOTY ORAZ WYDRY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83890D2-C247-3EE7-1659-5867821565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62661" y="3070532"/>
            <a:ext cx="3029339" cy="3787469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B3CC864F-BDEC-99D1-14A3-4A3329B85D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070531"/>
            <a:ext cx="2934053" cy="3797500"/>
          </a:xfrm>
          <a:prstGeom prst="rect">
            <a:avLst/>
          </a:prstGeom>
        </p:spPr>
      </p:pic>
      <p:sp>
        <p:nvSpPr>
          <p:cNvPr id="30" name="AutoShape 2">
            <a:extLst>
              <a:ext uri="{FF2B5EF4-FFF2-40B4-BE49-F238E27FC236}">
                <a16:creationId xmlns:a16="http://schemas.microsoft.com/office/drawing/2014/main" id="{2CD31757-6590-DA29-E823-E6D0BA772C0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33" name="Obraz 8">
            <a:extLst>
              <a:ext uri="{FF2B5EF4-FFF2-40B4-BE49-F238E27FC236}">
                <a16:creationId xmlns:a16="http://schemas.microsoft.com/office/drawing/2014/main" id="{6C6A06D9-B565-0AFE-35AC-7F6C29195E26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8240184" y="3060500"/>
            <a:ext cx="3962827" cy="201992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84950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179B01A-7953-C244-3534-830115D22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767" y="262725"/>
            <a:ext cx="11360525" cy="1507067"/>
          </a:xfrm>
        </p:spPr>
        <p:txBody>
          <a:bodyPr>
            <a:normAutofit/>
          </a:bodyPr>
          <a:lstStyle/>
          <a:p>
            <a:r>
              <a:rPr lang="pl-PL" b="1" dirty="0"/>
              <a:t>Duże nagromadzenia </a:t>
            </a:r>
            <a:r>
              <a:rPr lang="pl-PL" b="1" dirty="0" err="1"/>
              <a:t>BIOMASy</a:t>
            </a:r>
            <a:r>
              <a:rPr lang="pl-PL" b="1" dirty="0"/>
              <a:t> NA LINIACH BRZEGOWYCH, SILNE PROCESY GNILNE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8AD99F7-5073-83E1-C095-416CFFC14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2224833"/>
            <a:ext cx="2911151" cy="451187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878080B-394D-173C-A757-6B7897B56F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1151" y="2224833"/>
            <a:ext cx="3456992" cy="4511871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97EDD21A-9F43-C2F3-FA93-8223A40CF8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8145" y="2224833"/>
            <a:ext cx="3383903" cy="4511871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C1CE18AF-FEF9-8CD2-3047-A926E96EF7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9324" y="2224833"/>
            <a:ext cx="2722677" cy="451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9161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na wolnym powietrzu, trawa, ziemia, pol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A01971BA-0BE7-C3A5-D128-54F7FF6F2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3092" y="1444171"/>
            <a:ext cx="4065815" cy="5421087"/>
          </a:xfrm>
          <a:prstGeom prst="rect">
            <a:avLst/>
          </a:prstGeom>
        </p:spPr>
      </p:pic>
      <p:pic>
        <p:nvPicPr>
          <p:cNvPr id="11" name="Obraz 10" descr="Obraz zawierający na wolnym powietrzu, chmura, niebo, osob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BBAB2A81-1FF4-CC60-B7B4-9549B7E1E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1628" y="1444171"/>
            <a:ext cx="4060372" cy="5413829"/>
          </a:xfrm>
          <a:prstGeom prst="rect">
            <a:avLst/>
          </a:prstGeom>
        </p:spPr>
      </p:pic>
      <p:pic>
        <p:nvPicPr>
          <p:cNvPr id="13" name="Obraz 12" descr="Obraz zawierający na wolnym powietrzu, natura, niebo, wod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B17D2470-5FE0-B4A3-1629-CF0FDF4EDB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36914"/>
            <a:ext cx="4065815" cy="5421086"/>
          </a:xfrm>
          <a:prstGeom prst="rect">
            <a:avLst/>
          </a:prstGeom>
        </p:spPr>
      </p:pic>
      <p:sp>
        <p:nvSpPr>
          <p:cNvPr id="16" name="Tytuł 1">
            <a:extLst>
              <a:ext uri="{FF2B5EF4-FFF2-40B4-BE49-F238E27FC236}">
                <a16:creationId xmlns:a16="http://schemas.microsoft.com/office/drawing/2014/main" id="{E297281B-3B9C-8818-6A09-507D66933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736" y="0"/>
            <a:ext cx="11360525" cy="1507067"/>
          </a:xfrm>
        </p:spPr>
        <p:txBody>
          <a:bodyPr>
            <a:normAutofit/>
          </a:bodyPr>
          <a:lstStyle/>
          <a:p>
            <a:r>
              <a:rPr lang="pl-PL" b="1" dirty="0"/>
              <a:t>Piana i emisja uciążliwych odorów</a:t>
            </a:r>
          </a:p>
        </p:txBody>
      </p:sp>
    </p:spTree>
    <p:extLst>
      <p:ext uri="{BB962C8B-B14F-4D97-AF65-F5344CB8AC3E}">
        <p14:creationId xmlns:p14="http://schemas.microsoft.com/office/powerpoint/2010/main" val="7047107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na wolnym powietrzu, niebo, chmura, Wędrówka zwierząt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1ABE5CFF-9FFD-9110-6F73-2D7679F2B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3616" y="1807029"/>
            <a:ext cx="5128384" cy="2884716"/>
          </a:xfrm>
          <a:prstGeom prst="rect">
            <a:avLst/>
          </a:prstGeom>
        </p:spPr>
      </p:pic>
      <p:pic>
        <p:nvPicPr>
          <p:cNvPr id="9" name="Obraz 8" descr="Obraz zawierający na wolnym powietrzu, drzewo, niebo, natur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1F35ABD6-959B-85A0-F8D5-F534844FD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07029"/>
            <a:ext cx="7114044" cy="5050971"/>
          </a:xfrm>
          <a:prstGeom prst="rect">
            <a:avLst/>
          </a:prstGeom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FDD5A3AC-02C0-1552-EA88-B187611BA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224" y="142982"/>
            <a:ext cx="11360525" cy="1507067"/>
          </a:xfrm>
        </p:spPr>
        <p:txBody>
          <a:bodyPr>
            <a:normAutofit/>
          </a:bodyPr>
          <a:lstStyle/>
          <a:p>
            <a:r>
              <a:rPr lang="pl-PL" b="1" dirty="0"/>
              <a:t>Plagi uciążliwych owadów</a:t>
            </a:r>
          </a:p>
        </p:txBody>
      </p:sp>
    </p:spTree>
    <p:extLst>
      <p:ext uri="{BB962C8B-B14F-4D97-AF65-F5344CB8AC3E}">
        <p14:creationId xmlns:p14="http://schemas.microsoft.com/office/powerpoint/2010/main" val="37553092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1DF67B9-436B-49F3-9778-3F05538F6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346" y="587829"/>
            <a:ext cx="10969308" cy="1726475"/>
          </a:xfrm>
        </p:spPr>
        <p:txBody>
          <a:bodyPr>
            <a:noAutofit/>
          </a:bodyPr>
          <a:lstStyle/>
          <a:p>
            <a:r>
              <a:rPr lang="pl-PL" b="1" dirty="0"/>
              <a:t>Nieprawidłowości w działaniach instytucji i lokalnych władz samorządowych odpowiedzialnych za stan środowiska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33F620A-8059-48C8-8758-9209628CE6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346" y="2654904"/>
            <a:ext cx="10378751" cy="36152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b="1" dirty="0">
                <a:solidFill>
                  <a:schemeClr val="tx1"/>
                </a:solidFill>
              </a:rPr>
              <a:t>Brak rzetelnej ewidencji chorych i martwych zwierząt</a:t>
            </a:r>
          </a:p>
          <a:p>
            <a:pPr marL="0" indent="0">
              <a:buNone/>
            </a:pPr>
            <a:r>
              <a:rPr lang="pl-PL" sz="2400" b="1" dirty="0">
                <a:solidFill>
                  <a:schemeClr val="tx1"/>
                </a:solidFill>
              </a:rPr>
              <a:t>Brak ustalenia faktycznej przyczyny śmierci zwierząt dziko żyjących</a:t>
            </a:r>
          </a:p>
          <a:p>
            <a:pPr marL="0" indent="0">
              <a:buNone/>
            </a:pPr>
            <a:r>
              <a:rPr lang="pl-PL" sz="2400" b="1" dirty="0">
                <a:solidFill>
                  <a:schemeClr val="tx1"/>
                </a:solidFill>
              </a:rPr>
              <a:t>Brak rzetelnych badań stanu środowiska</a:t>
            </a:r>
          </a:p>
          <a:p>
            <a:pPr marL="0" indent="0">
              <a:buNone/>
            </a:pPr>
            <a:r>
              <a:rPr lang="pl-PL" sz="2400" b="1" dirty="0">
                <a:solidFill>
                  <a:schemeClr val="tx1"/>
                </a:solidFill>
              </a:rPr>
              <a:t>Brak współpracy z lokalną społecznością (RDOŚ i WIOŚ)</a:t>
            </a:r>
          </a:p>
          <a:p>
            <a:pPr marL="0" indent="0">
              <a:buNone/>
            </a:pPr>
            <a:r>
              <a:rPr lang="pl-PL" sz="2400" b="1" dirty="0">
                <a:solidFill>
                  <a:schemeClr val="tx1"/>
                </a:solidFill>
              </a:rPr>
              <a:t>Zatajanie przypadków odnalezienia martwych zwierząt </a:t>
            </a:r>
            <a:br>
              <a:rPr lang="pl-PL" sz="2400" b="1" dirty="0">
                <a:solidFill>
                  <a:schemeClr val="tx1"/>
                </a:solidFill>
              </a:rPr>
            </a:br>
            <a:r>
              <a:rPr lang="pl-PL" sz="2400" b="1" dirty="0">
                <a:solidFill>
                  <a:schemeClr val="tx1"/>
                </a:solidFill>
              </a:rPr>
              <a:t>i niepokojących zjawisk</a:t>
            </a:r>
          </a:p>
          <a:p>
            <a:pPr marL="0" indent="0">
              <a:buNone/>
            </a:pPr>
            <a:r>
              <a:rPr lang="pl-PL" sz="2400" b="1" dirty="0">
                <a:solidFill>
                  <a:schemeClr val="tx1"/>
                </a:solidFill>
              </a:rPr>
              <a:t>Nieprawidłowa metodyka badań</a:t>
            </a:r>
          </a:p>
        </p:txBody>
      </p:sp>
    </p:spTree>
    <p:extLst>
      <p:ext uri="{BB962C8B-B14F-4D97-AF65-F5344CB8AC3E}">
        <p14:creationId xmlns:p14="http://schemas.microsoft.com/office/powerpoint/2010/main" val="15047618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>
            <a:extLst>
              <a:ext uri="{FF2B5EF4-FFF2-40B4-BE49-F238E27FC236}">
                <a16:creationId xmlns:a16="http://schemas.microsoft.com/office/drawing/2014/main" id="{1DEBFB34-3D1F-0C57-62CE-A58EADECD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92032" y="2517258"/>
            <a:ext cx="3648713" cy="50327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D3036C3-1127-A95F-B67F-20871331F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3381808" cy="3452327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DC19E69-AD15-FCA4-57FD-91C3612551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6503" y="0"/>
            <a:ext cx="2545700" cy="345232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CBC36C6-5BF0-F4EE-7C1B-A26893647A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0" y="762000"/>
            <a:ext cx="4572000" cy="6096000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70A8FF8D-DE66-6DFF-E51E-0D6EB85B49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3632" y="0"/>
            <a:ext cx="3768369" cy="4110133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A2E0F211-8DDA-9BBB-9A93-F1C9F32920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2203" y="0"/>
            <a:ext cx="3401428" cy="4110133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6A1B591F-A170-DEE0-8A60-D2AE3FE1C2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73377" y="3452325"/>
            <a:ext cx="3743019" cy="340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0300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301BAF44-4F7F-4131-A787-5BE09C1FA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3696" y="4487333"/>
            <a:ext cx="4298406" cy="1507067"/>
          </a:xfrm>
        </p:spPr>
        <p:txBody>
          <a:bodyPr>
            <a:normAutofit/>
          </a:bodyPr>
          <a:lstStyle/>
          <a:p>
            <a:r>
              <a:rPr lang="pl-PL" sz="4000" b="1" dirty="0"/>
              <a:t>Ciekawostki...</a:t>
            </a:r>
          </a:p>
        </p:txBody>
      </p:sp>
      <p:sp>
        <p:nvSpPr>
          <p:cNvPr id="12" name="Symbol zastępczy zawartości 11">
            <a:extLst>
              <a:ext uri="{FF2B5EF4-FFF2-40B4-BE49-F238E27FC236}">
                <a16:creationId xmlns:a16="http://schemas.microsoft.com/office/drawing/2014/main" id="{A001AF35-171E-4EFC-B663-68417DB9D2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894" y="604346"/>
            <a:ext cx="5565106" cy="1612789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pl-PL" b="1" dirty="0">
                <a:solidFill>
                  <a:schemeClr val="tx1"/>
                </a:solidFill>
              </a:rPr>
              <a:t>Łabędzie w workach na odpady szklane</a:t>
            </a:r>
            <a:br>
              <a:rPr lang="pl-PL" b="1" dirty="0">
                <a:solidFill>
                  <a:schemeClr val="tx1"/>
                </a:solidFill>
              </a:rPr>
            </a:br>
            <a:r>
              <a:rPr lang="pl-PL" b="1" dirty="0">
                <a:solidFill>
                  <a:schemeClr val="tx1"/>
                </a:solidFill>
              </a:rPr>
              <a:t>w śmieciach komunalnych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b="1" dirty="0">
                <a:solidFill>
                  <a:schemeClr val="tx1"/>
                </a:solidFill>
              </a:rPr>
              <a:t>Foka z plaży trafiła do lasu po kilku </a:t>
            </a:r>
            <a:br>
              <a:rPr lang="pl-PL" b="1" dirty="0">
                <a:solidFill>
                  <a:schemeClr val="tx1"/>
                </a:solidFill>
              </a:rPr>
            </a:br>
            <a:r>
              <a:rPr lang="pl-PL" b="1" dirty="0">
                <a:solidFill>
                  <a:schemeClr val="tx1"/>
                </a:solidFill>
              </a:rPr>
              <a:t>dniach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20D3C2E-2078-4332-8132-8D2EDE9DD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3499" y="440913"/>
            <a:ext cx="2631440" cy="3552444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DC848C6C-A076-432B-BBE9-9A137A26B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299" y="440913"/>
            <a:ext cx="2722880" cy="3552444"/>
          </a:xfrm>
          <a:prstGeom prst="rect">
            <a:avLst/>
          </a:prstGeom>
        </p:spPr>
      </p:pic>
      <p:pic>
        <p:nvPicPr>
          <p:cNvPr id="3074" name="Picture 2" descr="Otwórz zdjęcie">
            <a:extLst>
              <a:ext uri="{FF2B5EF4-FFF2-40B4-BE49-F238E27FC236}">
                <a16:creationId xmlns:a16="http://schemas.microsoft.com/office/drawing/2014/main" id="{D3FC0E5A-177D-414B-9EED-2F6AA3D47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" y="2537090"/>
            <a:ext cx="5114925" cy="390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49BF2DC5-00A1-42A1-908D-DC43DE68E7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7974" y="2537089"/>
            <a:ext cx="2506327" cy="393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801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9D01CDA-7E1E-462C-928F-A55622B13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119" y="1718852"/>
            <a:ext cx="8488772" cy="22905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Kilka słów o Nas:</a:t>
            </a:r>
          </a:p>
          <a:p>
            <a:pPr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pl-PL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Niezależna grupa mieszkańców powstała z  inicjatywy oddolnej w 2013 r.  </a:t>
            </a:r>
          </a:p>
          <a:p>
            <a:pPr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pl-PL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Główny cel: utrzymanie dziedzictwa kulturowego Północnych Kaszub -tradycyjnego rybołówstwa, turystyki, rolnictwa, dbałość o zasoby naturalne</a:t>
            </a:r>
          </a:p>
          <a:p>
            <a:pPr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pl-PL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Referendum 2013 - Powstrzymanie rozbudowy Podziemnych Magazynów Gazu oraz  składowisk odpadów niebezpiecznych w złożu soli</a:t>
            </a:r>
            <a:endParaRPr lang="pl-PL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E77DD751-7A23-A67B-E0D5-B5677E77D89B}"/>
              </a:ext>
            </a:extLst>
          </p:cNvPr>
          <p:cNvSpPr txBox="1">
            <a:spLocks/>
          </p:cNvSpPr>
          <p:nvPr/>
        </p:nvSpPr>
        <p:spPr>
          <a:xfrm>
            <a:off x="684213" y="5539275"/>
            <a:ext cx="6611532" cy="7934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85744" indent="-28574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21" indent="-28574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12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01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400" dirty="0">
                <a:solidFill>
                  <a:schemeClr val="tx1"/>
                </a:solidFill>
              </a:rPr>
              <a:t>Stowarzyszenie Ekologiczno-Kulturowe Nasza Ziemia Nasza </a:t>
            </a:r>
            <a:r>
              <a:rPr lang="pl-PL" sz="2400" dirty="0" err="1">
                <a:solidFill>
                  <a:schemeClr val="tx1"/>
                </a:solidFill>
              </a:rPr>
              <a:t>Zemia</a:t>
            </a:r>
            <a:endParaRPr lang="pl-PL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986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C1B317F-729A-4107-80B8-BAFB4608F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329" y="5277396"/>
            <a:ext cx="4842192" cy="1087119"/>
          </a:xfrm>
        </p:spPr>
        <p:txBody>
          <a:bodyPr>
            <a:normAutofit/>
          </a:bodyPr>
          <a:lstStyle/>
          <a:p>
            <a:r>
              <a:rPr lang="pl-PL" sz="4000" b="1" dirty="0"/>
              <a:t>Ciekawostki...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0F5A40B8-440B-43EA-9C1B-22F65EA2C3D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2519" y="1983104"/>
            <a:ext cx="4247052" cy="3093083"/>
          </a:xfrm>
        </p:spPr>
      </p:pic>
      <p:sp>
        <p:nvSpPr>
          <p:cNvPr id="11" name="Symbol zastępczy zawartości 10">
            <a:extLst>
              <a:ext uri="{FF2B5EF4-FFF2-40B4-BE49-F238E27FC236}">
                <a16:creationId xmlns:a16="http://schemas.microsoft.com/office/drawing/2014/main" id="{6C79DA0D-700B-43ED-ACF9-6EAF18AE4D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40088" y="234721"/>
            <a:ext cx="6934198" cy="277177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pl-PL" b="1" dirty="0">
                <a:solidFill>
                  <a:schemeClr val="tx1"/>
                </a:solidFill>
              </a:rPr>
              <a:t>Ujawnione martwe rude lisy, a postępowanie prowadzono w kierunku niebieskich hodowanych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b="1" dirty="0">
                <a:solidFill>
                  <a:schemeClr val="tx1"/>
                </a:solidFill>
              </a:rPr>
              <a:t>W 2018 r. zaobserwowano ok. 250 martwych fok bez żadnych mechanicznych uszkodzeń ciała. Tylko dwie foki znaleziono z jedną przywiązana cegłą (!!!).</a:t>
            </a:r>
            <a:br>
              <a:rPr lang="pl-PL" b="1" dirty="0">
                <a:solidFill>
                  <a:schemeClr val="tx1"/>
                </a:solidFill>
              </a:rPr>
            </a:br>
            <a:r>
              <a:rPr lang="pl-PL" b="1" dirty="0">
                <a:solidFill>
                  <a:schemeClr val="tx1"/>
                </a:solidFill>
              </a:rPr>
              <a:t>Rybacy zostali posądzeni o mordowanie fok. Obecnie jest zakaz połowów, a foki nadal padają.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F98C0F36-1E0D-41C5-BEA0-F4A1D78D9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528" y="0"/>
            <a:ext cx="4289043" cy="288544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6829E43B-D356-48C1-905B-36CC23446C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8640" y="3006497"/>
            <a:ext cx="5113973" cy="384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770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B37DB1E-1C99-A28E-D00D-A57331707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2077" y="5206502"/>
            <a:ext cx="8534400" cy="1507067"/>
          </a:xfrm>
        </p:spPr>
        <p:txBody>
          <a:bodyPr>
            <a:normAutofit fontScale="90000"/>
          </a:bodyPr>
          <a:lstStyle/>
          <a:p>
            <a:pPr algn="r"/>
            <a:r>
              <a:rPr lang="pl-PL" b="1" dirty="0"/>
              <a:t>WIOŚ - INTERWENCJA PO UPRZĄTNIĘCIU PATOLOGII BIOLOGICZNEJ (2023)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8F5B461-FB80-09AB-5069-040518ADA7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624" y="85738"/>
            <a:ext cx="3840573" cy="512076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E09E3953-AC25-0040-A6D5-BC6D065B5E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2235" y="85738"/>
            <a:ext cx="3648269" cy="512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7049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2C79773-04F0-ABC8-ABF4-758E67693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293" y="5009847"/>
            <a:ext cx="8534400" cy="1507067"/>
          </a:xfrm>
        </p:spPr>
        <p:txBody>
          <a:bodyPr>
            <a:normAutofit/>
          </a:bodyPr>
          <a:lstStyle/>
          <a:p>
            <a:r>
              <a:rPr lang="pl-PL" sz="4000" b="1" dirty="0"/>
              <a:t>Ciekawostki...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3AB4D86-D5D6-D98B-A88F-9C95B8722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294" y="119873"/>
            <a:ext cx="5837853" cy="4378391"/>
          </a:xfrm>
          <a:prstGeom prst="rect">
            <a:avLst/>
          </a:prstGeom>
        </p:spPr>
      </p:pic>
      <p:pic>
        <p:nvPicPr>
          <p:cNvPr id="3074" name="Picture 2" descr="Brak dostępnego opisu zdjęcia.">
            <a:extLst>
              <a:ext uri="{FF2B5EF4-FFF2-40B4-BE49-F238E27FC236}">
                <a16:creationId xmlns:a16="http://schemas.microsoft.com/office/drawing/2014/main" id="{5DC6F1CE-11FE-64C6-E0C4-B5A3E9561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686389" y="1337197"/>
            <a:ext cx="3839796" cy="670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zawartości 10">
            <a:extLst>
              <a:ext uri="{FF2B5EF4-FFF2-40B4-BE49-F238E27FC236}">
                <a16:creationId xmlns:a16="http://schemas.microsoft.com/office/drawing/2014/main" id="{D5B9A7D2-A157-EB5D-364C-E2BFC76990E7}"/>
              </a:ext>
            </a:extLst>
          </p:cNvPr>
          <p:cNvSpPr txBox="1">
            <a:spLocks/>
          </p:cNvSpPr>
          <p:nvPr/>
        </p:nvSpPr>
        <p:spPr>
          <a:xfrm>
            <a:off x="6574956" y="341086"/>
            <a:ext cx="5050971" cy="897393"/>
          </a:xfrm>
          <a:prstGeom prst="rect">
            <a:avLst/>
          </a:prstGeom>
        </p:spPr>
        <p:txBody>
          <a:bodyPr>
            <a:noAutofit/>
          </a:bodyPr>
          <a:lstStyle>
            <a:lvl1pPr marL="285744" indent="-28574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21" indent="-28574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12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01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pl-PL" sz="1800" b="1" dirty="0">
                <a:solidFill>
                  <a:schemeClr val="tx1"/>
                </a:solidFill>
              </a:rPr>
              <a:t>Próbki badano tylko w wąskim zakresie (z góry założono hipotezę ptasiej grypy)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sz="1800" b="1" dirty="0">
                <a:solidFill>
                  <a:schemeClr val="tx1"/>
                </a:solidFill>
              </a:rPr>
              <a:t>Ptasie grypa nie została potwierdzona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sz="1800" b="1" dirty="0">
                <a:solidFill>
                  <a:schemeClr val="tx1"/>
                </a:solidFill>
              </a:rPr>
              <a:t>Nie zabezpieczono innych próbek </a:t>
            </a:r>
            <a:br>
              <a:rPr lang="pl-PL" sz="1800" b="1" dirty="0">
                <a:solidFill>
                  <a:schemeClr val="tx1"/>
                </a:solidFill>
              </a:rPr>
            </a:br>
            <a:r>
              <a:rPr lang="pl-PL" sz="1800" b="1" dirty="0">
                <a:solidFill>
                  <a:schemeClr val="tx1"/>
                </a:solidFill>
              </a:rPr>
              <a:t>a zwłoki ptaków zutylizowano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sz="1800" b="1" dirty="0">
                <a:solidFill>
                  <a:schemeClr val="tx1"/>
                </a:solidFill>
              </a:rPr>
              <a:t>Nie wyjaśniono przyczyn śmierci ptaków</a:t>
            </a:r>
          </a:p>
        </p:txBody>
      </p:sp>
    </p:spTree>
    <p:extLst>
      <p:ext uri="{BB962C8B-B14F-4D97-AF65-F5344CB8AC3E}">
        <p14:creationId xmlns:p14="http://schemas.microsoft.com/office/powerpoint/2010/main" val="4380210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>
            <a:extLst>
              <a:ext uri="{FF2B5EF4-FFF2-40B4-BE49-F238E27FC236}">
                <a16:creationId xmlns:a16="http://schemas.microsoft.com/office/drawing/2014/main" id="{F75446B7-9CC7-453C-B181-944BAC525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356" y="564115"/>
            <a:ext cx="10626045" cy="1507067"/>
          </a:xfrm>
        </p:spPr>
        <p:txBody>
          <a:bodyPr>
            <a:noAutofit/>
          </a:bodyPr>
          <a:lstStyle/>
          <a:p>
            <a:r>
              <a:rPr lang="pl-PL" sz="4300" b="1" dirty="0"/>
              <a:t>Co może mieć tak duży negatywny wpływ na środowisko?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B89DA906-6782-A0C6-FB25-94213D7C9194}"/>
              </a:ext>
            </a:extLst>
          </p:cNvPr>
          <p:cNvSpPr txBox="1"/>
          <p:nvPr/>
        </p:nvSpPr>
        <p:spPr>
          <a:xfrm>
            <a:off x="956356" y="2522853"/>
            <a:ext cx="8644844" cy="38087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45000"/>
            </a:pPr>
            <a:r>
              <a:rPr lang="pl-PL" sz="2000" b="1" spc="-1" dirty="0">
                <a:solidFill>
                  <a:srgbClr val="FFFFFF"/>
                </a:solidFill>
                <a:latin typeface="Arial"/>
              </a:rPr>
              <a:t>PROBLEMY SĄ WIDOCZNE OD 2014 ROKU</a:t>
            </a:r>
          </a:p>
          <a:p>
            <a:pPr>
              <a:buClr>
                <a:srgbClr val="000000"/>
              </a:buClr>
              <a:buSzPct val="45000"/>
            </a:pPr>
            <a:endParaRPr lang="pl-PL" sz="2000" b="1" spc="-1" dirty="0">
              <a:solidFill>
                <a:srgbClr val="FFFFFF"/>
              </a:solidFill>
              <a:latin typeface="Arial"/>
            </a:endParaRPr>
          </a:p>
          <a:p>
            <a:pPr>
              <a:buClr>
                <a:srgbClr val="000000"/>
              </a:buClr>
              <a:buSzPct val="45000"/>
            </a:pPr>
            <a:r>
              <a:rPr lang="pl-PL" sz="2000" b="1" spc="-1" dirty="0">
                <a:solidFill>
                  <a:srgbClr val="FFFFFF"/>
                </a:solidFill>
                <a:latin typeface="Arial"/>
              </a:rPr>
              <a:t>POTENCJALNE PRZYCZYNY: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q"/>
            </a:pPr>
            <a:r>
              <a:rPr lang="pl-PL" b="1" i="1" spc="-1" dirty="0">
                <a:solidFill>
                  <a:srgbClr val="FFFFFF"/>
                </a:solidFill>
                <a:latin typeface="Arial"/>
              </a:rPr>
              <a:t>Porty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q"/>
            </a:pPr>
            <a:r>
              <a:rPr lang="pl-PL" b="1" i="1" spc="-1" dirty="0">
                <a:solidFill>
                  <a:srgbClr val="FFFFFF"/>
                </a:solidFill>
                <a:latin typeface="Arial"/>
              </a:rPr>
              <a:t>Ścieki komunalne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q"/>
            </a:pPr>
            <a:r>
              <a:rPr lang="pl-PL" b="1" i="1" spc="-1" dirty="0">
                <a:solidFill>
                  <a:srgbClr val="FFFFFF"/>
                </a:solidFill>
                <a:latin typeface="Arial"/>
              </a:rPr>
              <a:t>Rolnictwo (nawozy i środki ochrony roślin)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q"/>
            </a:pPr>
            <a:r>
              <a:rPr lang="pl-PL" b="1" i="1" spc="-1" dirty="0">
                <a:solidFill>
                  <a:srgbClr val="FFFFFF"/>
                </a:solidFill>
                <a:latin typeface="Arial"/>
              </a:rPr>
              <a:t>Biogeny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q"/>
            </a:pPr>
            <a:r>
              <a:rPr lang="pl-PL" b="1" i="1" spc="-1" dirty="0">
                <a:solidFill>
                  <a:srgbClr val="FFFFFF"/>
                </a:solidFill>
                <a:latin typeface="Arial"/>
              </a:rPr>
              <a:t>Zatopione po II Wojnie Światowej materiały wybuchowe i broń chemiczna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q"/>
            </a:pPr>
            <a:r>
              <a:rPr lang="pl-PL" b="1" i="1" spc="-1" dirty="0">
                <a:solidFill>
                  <a:srgbClr val="FFFFFF"/>
                </a:solidFill>
                <a:latin typeface="Arial"/>
              </a:rPr>
              <a:t>Zmiany klimatyczne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q"/>
            </a:pPr>
            <a:r>
              <a:rPr lang="pl-PL" b="1" i="1" spc="-1" dirty="0">
                <a:solidFill>
                  <a:srgbClr val="FFFFFF"/>
                </a:solidFill>
                <a:latin typeface="Arial"/>
              </a:rPr>
              <a:t>Górnictwo Solne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q"/>
            </a:pPr>
            <a:r>
              <a:rPr lang="pl-PL" b="1" i="1" spc="-1" dirty="0">
                <a:solidFill>
                  <a:srgbClr val="FFFFFF"/>
                </a:solidFill>
                <a:latin typeface="Arial"/>
              </a:rPr>
              <a:t>Inwestycje przemysłowe</a:t>
            </a:r>
          </a:p>
        </p:txBody>
      </p:sp>
    </p:spTree>
    <p:extLst>
      <p:ext uri="{BB962C8B-B14F-4D97-AF65-F5344CB8AC3E}">
        <p14:creationId xmlns:p14="http://schemas.microsoft.com/office/powerpoint/2010/main" val="2440084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479322C-FB38-45F0-BA8B-A5D65F95F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640" y="5763061"/>
            <a:ext cx="7305040" cy="889001"/>
          </a:xfrm>
        </p:spPr>
        <p:txBody>
          <a:bodyPr>
            <a:normAutofit/>
          </a:bodyPr>
          <a:lstStyle/>
          <a:p>
            <a:r>
              <a:rPr lang="pl-PL" b="1" dirty="0"/>
              <a:t>Przemysł nad zatoka pucką </a:t>
            </a:r>
          </a:p>
        </p:txBody>
      </p:sp>
      <p:sp>
        <p:nvSpPr>
          <p:cNvPr id="12" name="Symbol zastępczy tekstu 11">
            <a:extLst>
              <a:ext uri="{FF2B5EF4-FFF2-40B4-BE49-F238E27FC236}">
                <a16:creationId xmlns:a16="http://schemas.microsoft.com/office/drawing/2014/main" id="{FB1C3891-AF7C-44B0-BFAE-16C3F3A457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0881" y="758315"/>
            <a:ext cx="4839547" cy="1505339"/>
          </a:xfrm>
        </p:spPr>
        <p:txBody>
          <a:bodyPr/>
          <a:lstStyle/>
          <a:p>
            <a:pPr algn="ctr">
              <a:spcBef>
                <a:spcPts val="561"/>
              </a:spcBef>
              <a:spcAft>
                <a:spcPts val="601"/>
              </a:spcAft>
            </a:pPr>
            <a:r>
              <a:rPr lang="pl-PL" b="1" spc="-1" noProof="0" dirty="0">
                <a:solidFill>
                  <a:srgbClr val="FFFFFF"/>
                </a:solidFill>
                <a:cs typeface="Arial" panose="020B0604020202020204" pitchFamily="34" charset="0"/>
              </a:rPr>
              <a:t>Oczyszczalnia ścieków Dębogórze</a:t>
            </a:r>
            <a:endParaRPr lang="pl-PL" b="1" spc="-1" noProof="0" dirty="0">
              <a:solidFill>
                <a:srgbClr val="0F496F"/>
              </a:solidFill>
              <a:cs typeface="Arial" panose="020B0604020202020204" pitchFamily="34" charset="0"/>
            </a:endParaRPr>
          </a:p>
          <a:p>
            <a:pPr algn="ctr">
              <a:spcBef>
                <a:spcPts val="439"/>
              </a:spcBef>
              <a:spcAft>
                <a:spcPts val="601"/>
              </a:spcAft>
            </a:pPr>
            <a:r>
              <a:rPr lang="pl-PL" sz="1800" spc="-1" noProof="0" dirty="0">
                <a:solidFill>
                  <a:srgbClr val="FFFFFF"/>
                </a:solidFill>
                <a:cs typeface="Arial" panose="020B0604020202020204" pitchFamily="34" charset="0"/>
              </a:rPr>
              <a:t>Istnieje od 1964 r. W 2009 r. została zmodernizowana, aby polepszyć jakość ścieków odprowadzanych do Zatoki</a:t>
            </a:r>
            <a:endParaRPr lang="pl-PL" sz="1800" spc="-1" noProof="0" dirty="0">
              <a:solidFill>
                <a:srgbClr val="0F496F"/>
              </a:solidFill>
              <a:cs typeface="Arial" panose="020B0604020202020204" pitchFamily="34" charset="0"/>
            </a:endParaRPr>
          </a:p>
        </p:txBody>
      </p:sp>
      <p:pic>
        <p:nvPicPr>
          <p:cNvPr id="1026" name="Picture 2" descr="Oczyszczalnia ścieków Dębogórze - Inżynieria.com">
            <a:extLst>
              <a:ext uri="{FF2B5EF4-FFF2-40B4-BE49-F238E27FC236}">
                <a16:creationId xmlns:a16="http://schemas.microsoft.com/office/drawing/2014/main" id="{FB4DF2BC-8CE5-4307-92C2-48C0326D028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2211" y="2263655"/>
            <a:ext cx="5356888" cy="349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ymbol zastępczy tekstu 12">
            <a:extLst>
              <a:ext uri="{FF2B5EF4-FFF2-40B4-BE49-F238E27FC236}">
                <a16:creationId xmlns:a16="http://schemas.microsoft.com/office/drawing/2014/main" id="{9CB8127C-93DD-4A3F-BCC4-9E8C2FBADF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24991" y="486700"/>
            <a:ext cx="5715000" cy="1775907"/>
          </a:xfrm>
        </p:spPr>
        <p:txBody>
          <a:bodyPr/>
          <a:lstStyle/>
          <a:p>
            <a:pPr algn="ctr">
              <a:spcBef>
                <a:spcPts val="561"/>
              </a:spcBef>
              <a:spcAft>
                <a:spcPts val="601"/>
              </a:spcAft>
            </a:pPr>
            <a:r>
              <a:rPr lang="pl-PL" b="1" spc="-1" noProof="0" dirty="0">
                <a:solidFill>
                  <a:srgbClr val="FFFFFF"/>
                </a:solidFill>
                <a:cs typeface="Arial" panose="020B0604020202020204" pitchFamily="34" charset="0"/>
              </a:rPr>
              <a:t>Górnictwo solne PMG Kosakowo</a:t>
            </a:r>
            <a:endParaRPr lang="pl-PL" b="1" spc="-1" noProof="0" dirty="0">
              <a:solidFill>
                <a:srgbClr val="0F496F"/>
              </a:solidFill>
              <a:cs typeface="Arial" panose="020B0604020202020204" pitchFamily="34" charset="0"/>
            </a:endParaRPr>
          </a:p>
          <a:p>
            <a:pPr algn="ctr">
              <a:spcBef>
                <a:spcPts val="459"/>
              </a:spcBef>
              <a:spcAft>
                <a:spcPts val="601"/>
              </a:spcAft>
            </a:pPr>
            <a:r>
              <a:rPr lang="pl-PL" sz="1800" spc="-1" noProof="0" dirty="0">
                <a:solidFill>
                  <a:srgbClr val="FFFFFF"/>
                </a:solidFill>
                <a:cs typeface="Arial" panose="020B0604020202020204" pitchFamily="34" charset="0"/>
              </a:rPr>
              <a:t>Od 2011 r. nastąpił zrzut tzw. solanki (kopaliny wyługowanej ze złoża soli kamiennej) do Zatoki Puckiej (łącznie kilkanaście mln m</a:t>
            </a:r>
            <a:r>
              <a:rPr lang="pl-PL" sz="1800" spc="-1" baseline="30000" noProof="0" dirty="0">
                <a:solidFill>
                  <a:srgbClr val="FFFFFF"/>
                </a:solidFill>
                <a:cs typeface="Arial" panose="020B0604020202020204" pitchFamily="34" charset="0"/>
              </a:rPr>
              <a:t>3</a:t>
            </a:r>
            <a:r>
              <a:rPr lang="pl-PL" sz="1800" spc="-1" noProof="0" dirty="0">
                <a:solidFill>
                  <a:srgbClr val="FFFFFF"/>
                </a:solidFill>
                <a:cs typeface="Arial" panose="020B0604020202020204" pitchFamily="34" charset="0"/>
              </a:rPr>
              <a:t>)</a:t>
            </a:r>
            <a:endParaRPr lang="pl-PL" sz="1800" spc="-1" noProof="0" dirty="0">
              <a:solidFill>
                <a:srgbClr val="0F496F"/>
              </a:solidFill>
              <a:cs typeface="Arial" panose="020B0604020202020204" pitchFamily="34" charset="0"/>
            </a:endParaRPr>
          </a:p>
        </p:txBody>
      </p:sp>
      <p:pic>
        <p:nvPicPr>
          <p:cNvPr id="16" name="Picture 2" descr="Znalezione obrazy dla zapytania zakład pmg kosakowo rezonans">
            <a:extLst>
              <a:ext uri="{FF2B5EF4-FFF2-40B4-BE49-F238E27FC236}">
                <a16:creationId xmlns:a16="http://schemas.microsoft.com/office/drawing/2014/main" id="{12FEA423-3213-4B8F-9BEC-D1AE9444B6DE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88385" y="2263655"/>
            <a:ext cx="5651606" cy="34994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46791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5663C0C-3D1D-44D7-B790-AC37E8E13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591" y="331654"/>
            <a:ext cx="9743440" cy="1341119"/>
          </a:xfrm>
        </p:spPr>
        <p:txBody>
          <a:bodyPr>
            <a:noAutofit/>
          </a:bodyPr>
          <a:lstStyle/>
          <a:p>
            <a:r>
              <a:rPr lang="pl-PL" sz="4300" b="1" dirty="0"/>
              <a:t>Z czego wynika niepokój społeczny co do inwestycji?	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C1A6EE9-135C-4CD3-9055-CA76E2D37C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591" y="1991236"/>
            <a:ext cx="9161552" cy="4262967"/>
          </a:xfrm>
        </p:spPr>
        <p:txBody>
          <a:bodyPr>
            <a:noAutofit/>
          </a:bodyPr>
          <a:lstStyle/>
          <a:p>
            <a:pPr marL="457200" indent="-457200">
              <a:spcBef>
                <a:spcPts val="300"/>
              </a:spcBef>
              <a:spcAft>
                <a:spcPts val="300"/>
              </a:spcAft>
              <a:buFont typeface="+mj-lt"/>
              <a:buAutoNum type="arabicParenR"/>
            </a:pPr>
            <a:r>
              <a:rPr lang="pl-PL" sz="1600" b="1" dirty="0">
                <a:solidFill>
                  <a:schemeClr val="tx1"/>
                </a:solidFill>
              </a:rPr>
              <a:t>Opinia krytyczna środowiska naukowego na temat planowanej inwestycji (2008 r.)</a:t>
            </a:r>
          </a:p>
          <a:p>
            <a:pPr marL="457200" indent="-457200">
              <a:spcBef>
                <a:spcPts val="300"/>
              </a:spcBef>
              <a:spcAft>
                <a:spcPts val="300"/>
              </a:spcAft>
              <a:buFont typeface="+mj-lt"/>
              <a:buAutoNum type="arabicParenR"/>
            </a:pPr>
            <a:r>
              <a:rPr lang="pl-PL" sz="1600" b="1" dirty="0">
                <a:solidFill>
                  <a:schemeClr val="tx1"/>
                </a:solidFill>
              </a:rPr>
              <a:t>Rozpoczęcie inwestycji i pojawiające się sprzeczne opinie naukowców</a:t>
            </a:r>
          </a:p>
          <a:p>
            <a:pPr marL="457200" indent="-457200">
              <a:spcBef>
                <a:spcPts val="300"/>
              </a:spcBef>
              <a:spcAft>
                <a:spcPts val="300"/>
              </a:spcAft>
              <a:buFont typeface="+mj-lt"/>
              <a:buAutoNum type="arabicParenR"/>
            </a:pPr>
            <a:r>
              <a:rPr lang="pl-PL" sz="1600" b="1" dirty="0">
                <a:solidFill>
                  <a:schemeClr val="tx1"/>
                </a:solidFill>
              </a:rPr>
              <a:t>Decyzje urzędowe wydane dla inwestycji nałożyły na Inwestora zbyt wąski zakres </a:t>
            </a:r>
            <a:br>
              <a:rPr lang="pl-PL" sz="1600" b="1" dirty="0">
                <a:solidFill>
                  <a:schemeClr val="tx1"/>
                </a:solidFill>
              </a:rPr>
            </a:br>
            <a:r>
              <a:rPr lang="pl-PL" sz="1600" b="1" dirty="0">
                <a:solidFill>
                  <a:schemeClr val="tx1"/>
                </a:solidFill>
              </a:rPr>
              <a:t>i zasięg monitoringu środowiska</a:t>
            </a:r>
          </a:p>
          <a:p>
            <a:pPr marL="457200" indent="-457200">
              <a:spcBef>
                <a:spcPts val="300"/>
              </a:spcBef>
              <a:spcAft>
                <a:spcPts val="300"/>
              </a:spcAft>
              <a:buFont typeface="+mj-lt"/>
              <a:buAutoNum type="arabicParenR"/>
            </a:pPr>
            <a:r>
              <a:rPr lang="pl-PL" sz="1600" b="1" dirty="0">
                <a:solidFill>
                  <a:schemeClr val="tx1"/>
                </a:solidFill>
              </a:rPr>
              <a:t>Brak szczegółowych danych w zakresie składu chemicznego kopaliny i powstałej przez jej ługowanie solanki, w tym w szczególności w zakresie składników toksycznych (metali ciężkich i pierwiastków śladowych)</a:t>
            </a:r>
          </a:p>
          <a:p>
            <a:pPr marL="457200" indent="-457200">
              <a:spcBef>
                <a:spcPts val="300"/>
              </a:spcBef>
              <a:spcAft>
                <a:spcPts val="300"/>
              </a:spcAft>
              <a:buFont typeface="+mj-lt"/>
              <a:buAutoNum type="arabicParenR"/>
            </a:pPr>
            <a:r>
              <a:rPr lang="pl-PL" sz="1600" b="1" dirty="0">
                <a:solidFill>
                  <a:schemeClr val="tx1"/>
                </a:solidFill>
              </a:rPr>
              <a:t>Brak pełnych badań dotyczących zrzucanego ładunku kopaliny </a:t>
            </a:r>
          </a:p>
          <a:p>
            <a:pPr marL="457200" indent="-457200">
              <a:spcBef>
                <a:spcPts val="300"/>
              </a:spcBef>
              <a:spcAft>
                <a:spcPts val="300"/>
              </a:spcAft>
              <a:buFont typeface="+mj-lt"/>
              <a:buAutoNum type="arabicParenR"/>
            </a:pPr>
            <a:r>
              <a:rPr lang="pl-PL" sz="1600" b="1" dirty="0">
                <a:solidFill>
                  <a:schemeClr val="tx1"/>
                </a:solidFill>
              </a:rPr>
              <a:t>Brak badań </a:t>
            </a:r>
            <a:r>
              <a:rPr lang="pl-PL" sz="1600" b="1" dirty="0" err="1">
                <a:solidFill>
                  <a:schemeClr val="tx1"/>
                </a:solidFill>
              </a:rPr>
              <a:t>poinwestycyjnych</a:t>
            </a:r>
            <a:r>
              <a:rPr lang="pl-PL" sz="1600" b="1" dirty="0">
                <a:solidFill>
                  <a:schemeClr val="tx1"/>
                </a:solidFill>
              </a:rPr>
              <a:t> po zakończeniu ługowania wszystkich komór (kawern)</a:t>
            </a:r>
          </a:p>
          <a:p>
            <a:pPr marL="457200" indent="-457200">
              <a:spcBef>
                <a:spcPts val="300"/>
              </a:spcBef>
              <a:spcAft>
                <a:spcPts val="300"/>
              </a:spcAft>
              <a:buFont typeface="+mj-lt"/>
              <a:buAutoNum type="arabicParenR"/>
            </a:pPr>
            <a:r>
              <a:rPr lang="pl-PL" sz="1600" b="1" dirty="0">
                <a:solidFill>
                  <a:schemeClr val="tx1"/>
                </a:solidFill>
              </a:rPr>
              <a:t>Zaginione czujniki (</a:t>
            </a:r>
            <a:r>
              <a:rPr lang="pl-PL" sz="1600" b="1" dirty="0" err="1">
                <a:solidFill>
                  <a:schemeClr val="tx1"/>
                </a:solidFill>
              </a:rPr>
              <a:t>loggery</a:t>
            </a:r>
            <a:r>
              <a:rPr lang="pl-PL" sz="1600" b="1" dirty="0">
                <a:solidFill>
                  <a:schemeClr val="tx1"/>
                </a:solidFill>
              </a:rPr>
              <a:t>) projektu badawczego omułka prowadzonego przez Uniwersytet Gdański</a:t>
            </a:r>
          </a:p>
          <a:p>
            <a:pPr marL="457200" indent="-457200">
              <a:spcBef>
                <a:spcPts val="300"/>
              </a:spcBef>
              <a:spcAft>
                <a:spcPts val="300"/>
              </a:spcAft>
              <a:buFont typeface="+mj-lt"/>
              <a:buAutoNum type="arabicParenR"/>
            </a:pPr>
            <a:r>
              <a:rPr lang="pl-PL" sz="1600" b="1" dirty="0">
                <a:solidFill>
                  <a:schemeClr val="tx1"/>
                </a:solidFill>
              </a:rPr>
              <a:t>Opinia niezależnego naukowca (2021 r.) o negatywnym wpływie zrzutu tzw. solanki na środowisko wodne</a:t>
            </a:r>
          </a:p>
          <a:p>
            <a:pPr marL="457200" indent="-457200">
              <a:spcBef>
                <a:spcPts val="300"/>
              </a:spcBef>
              <a:spcAft>
                <a:spcPts val="300"/>
              </a:spcAft>
              <a:buFont typeface="+mj-lt"/>
              <a:buAutoNum type="arabicParenR"/>
            </a:pPr>
            <a:r>
              <a:rPr lang="pl-PL" sz="1600" b="1" dirty="0">
                <a:solidFill>
                  <a:schemeClr val="tx1"/>
                </a:solidFill>
              </a:rPr>
              <a:t>Korelacja czasowa przebiegu inwestycji z pogarszaniem się stanu środowiska </a:t>
            </a:r>
            <a:br>
              <a:rPr lang="pl-PL" sz="1600" b="1" dirty="0">
                <a:solidFill>
                  <a:schemeClr val="tx1"/>
                </a:solidFill>
              </a:rPr>
            </a:br>
            <a:r>
              <a:rPr lang="pl-PL" sz="1600" b="1" dirty="0">
                <a:solidFill>
                  <a:schemeClr val="tx1"/>
                </a:solidFill>
              </a:rPr>
              <a:t>i negatywnymi zmianami w obrębie całego łańcucha pokarmowego ekosystemu Zatoki Puckiej</a:t>
            </a:r>
          </a:p>
        </p:txBody>
      </p:sp>
    </p:spTree>
    <p:extLst>
      <p:ext uri="{BB962C8B-B14F-4D97-AF65-F5344CB8AC3E}">
        <p14:creationId xmlns:p14="http://schemas.microsoft.com/office/powerpoint/2010/main" val="1807303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769361" y="4487333"/>
            <a:ext cx="5449252" cy="1507067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429761" y="685801"/>
            <a:ext cx="4788852" cy="3615267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2050" name="Picture 2" descr="D:\Gmina KOSAKOWO\Prezentacja\MI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sp>
        <p:nvSpPr>
          <p:cNvPr id="5" name="Prostokąt zaokrąglony 4"/>
          <p:cNvSpPr/>
          <p:nvPr/>
        </p:nvSpPr>
        <p:spPr>
          <a:xfrm>
            <a:off x="1775520" y="980728"/>
            <a:ext cx="8352928" cy="172819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Gmina KOSAKOWO\Prezentacja\rewa2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sp>
        <p:nvSpPr>
          <p:cNvPr id="7" name="pole tekstowe 6"/>
          <p:cNvSpPr txBox="1"/>
          <p:nvPr/>
        </p:nvSpPr>
        <p:spPr>
          <a:xfrm>
            <a:off x="1524000" y="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/>
              <a:t>17 marca 2008</a:t>
            </a:r>
          </a:p>
          <a:p>
            <a:r>
              <a:rPr lang="pl-PL" sz="2400" b="1" dirty="0"/>
              <a:t> „</a:t>
            </a:r>
            <a:r>
              <a:rPr lang="pl-PL" sz="2400" b="1" u="sng" dirty="0"/>
              <a:t>KRYTYCZNA OPINIA</a:t>
            </a:r>
            <a:r>
              <a:rPr lang="pl-PL" sz="2400" b="1" dirty="0"/>
              <a:t> Komisji Komitetu Badań Morza PAN </a:t>
            </a:r>
            <a:br>
              <a:rPr lang="pl-PL" sz="2400" b="1" dirty="0"/>
            </a:br>
            <a:r>
              <a:rPr lang="pl-PL" sz="2400" b="1" dirty="0"/>
              <a:t>na temat oceny oddziaływania na środowisko dotyczącej procesu przygotowania kawern solnych w Gdyni”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1524000" y="2056688"/>
            <a:ext cx="914400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br>
              <a:rPr lang="pl-PL" dirty="0">
                <a:solidFill>
                  <a:srgbClr val="FF0000"/>
                </a:solidFill>
              </a:rPr>
            </a:br>
            <a:br>
              <a:rPr lang="pl-PL" dirty="0">
                <a:solidFill>
                  <a:srgbClr val="FF0000"/>
                </a:solidFill>
              </a:rPr>
            </a:br>
            <a:r>
              <a:rPr lang="pl-PL" sz="2400" dirty="0">
                <a:solidFill>
                  <a:srgbClr val="FFC000"/>
                </a:solidFill>
              </a:rPr>
              <a:t>Powołana przez Prezydium KBM PAN Komisja w składzie:</a:t>
            </a:r>
          </a:p>
          <a:p>
            <a:pPr>
              <a:buFontTx/>
              <a:buChar char="-"/>
            </a:pPr>
            <a:br>
              <a:rPr lang="pl-PL" sz="2000" dirty="0">
                <a:solidFill>
                  <a:srgbClr val="FF0000"/>
                </a:solidFill>
              </a:rPr>
            </a:br>
            <a:r>
              <a:rPr lang="pl-PL" sz="2000" dirty="0"/>
              <a:t>prof. dr hab. Jan Piechura - IOPAN - hydrologia i modelowanie</a:t>
            </a:r>
            <a:br>
              <a:rPr lang="pl-PL" sz="2000" dirty="0"/>
            </a:br>
            <a:r>
              <a:rPr lang="pl-PL" sz="2000" dirty="0"/>
              <a:t>prof. UG, dr hab. Jacek Urbański - IOUG - hydrologia i modelowanie</a:t>
            </a:r>
            <a:br>
              <a:rPr lang="pl-PL" sz="2000" dirty="0"/>
            </a:br>
            <a:r>
              <a:rPr lang="pl-PL" sz="2000" dirty="0"/>
              <a:t>prof. dr hab. Janusz </a:t>
            </a:r>
            <a:r>
              <a:rPr lang="pl-PL" sz="2000" dirty="0" err="1"/>
              <a:t>Pempkowiak</a:t>
            </a:r>
            <a:r>
              <a:rPr lang="pl-PL" sz="2000" dirty="0"/>
              <a:t> - IOPAN - geochemia</a:t>
            </a:r>
            <a:br>
              <a:rPr lang="pl-PL" sz="2000" dirty="0"/>
            </a:br>
            <a:r>
              <a:rPr lang="pl-PL" sz="2000" dirty="0"/>
              <a:t>prof. dr hab. Jan Horbowy - MIR - rybactwo i modelowanie</a:t>
            </a:r>
            <a:br>
              <a:rPr lang="pl-PL" sz="2000" dirty="0"/>
            </a:br>
            <a:r>
              <a:rPr lang="pl-PL" sz="2000" dirty="0"/>
              <a:t>prof. dr hab. Maciej </a:t>
            </a:r>
            <a:r>
              <a:rPr lang="pl-PL" sz="2000" dirty="0" err="1"/>
              <a:t>Wołowicz</a:t>
            </a:r>
            <a:r>
              <a:rPr lang="pl-PL" sz="2000" dirty="0"/>
              <a:t> - IOUG - ekofizjologia </a:t>
            </a:r>
            <a:br>
              <a:rPr lang="pl-PL" sz="2000" dirty="0"/>
            </a:br>
            <a:r>
              <a:rPr lang="pl-PL" sz="2000" dirty="0"/>
              <a:t>prof. dr hab. Halina Piekarek-Jankowska - IOUG - hydrogeologia</a:t>
            </a:r>
            <a:br>
              <a:rPr lang="pl-PL" sz="2000" dirty="0"/>
            </a:br>
            <a:r>
              <a:rPr lang="pl-PL" sz="2000" dirty="0"/>
              <a:t>prof. UG, dr hab. Krzysztof Skóra - IOUG - ryby i ssaki Zatoki Puckiej</a:t>
            </a:r>
            <a:br>
              <a:rPr lang="pl-PL" sz="2000" dirty="0"/>
            </a:br>
            <a:r>
              <a:rPr lang="pl-PL" sz="2000" dirty="0"/>
              <a:t>dr Eugeniusz Andrulewicz - MIR - inwestycje i ochrona Bałtyku</a:t>
            </a:r>
            <a:br>
              <a:rPr lang="pl-PL" sz="2000" dirty="0"/>
            </a:br>
            <a:r>
              <a:rPr lang="pl-PL" sz="2000" dirty="0"/>
              <a:t>prof. dr hab. Jan Marcin Węsławski - IOPAN - ekologia morza - przewodniczący Komisji</a:t>
            </a:r>
          </a:p>
          <a:p>
            <a:endParaRPr lang="pl-PL" dirty="0"/>
          </a:p>
          <a:p>
            <a:endParaRPr lang="pl-PL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01789" y="140626"/>
            <a:ext cx="9396536" cy="936104"/>
          </a:xfrm>
        </p:spPr>
        <p:txBody>
          <a:bodyPr>
            <a:normAutofit/>
          </a:bodyPr>
          <a:lstStyle/>
          <a:p>
            <a:r>
              <a:rPr lang="pl-PL" sz="2400" b="1" u="sng" dirty="0"/>
              <a:t>KRYTYCZNA OPINIA</a:t>
            </a:r>
            <a:r>
              <a:rPr lang="pl-PL" sz="2400" b="1" dirty="0"/>
              <a:t> Komisji Komitetu Badań Morza PAN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174165" y="464230"/>
            <a:ext cx="10424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2400" dirty="0">
              <a:solidFill>
                <a:srgbClr val="FF0000"/>
              </a:solidFill>
            </a:endParaRPr>
          </a:p>
          <a:p>
            <a:endParaRPr lang="pl-PL" sz="2400" dirty="0">
              <a:solidFill>
                <a:srgbClr val="FF0000"/>
              </a:solidFill>
            </a:endParaRPr>
          </a:p>
          <a:p>
            <a:endParaRPr lang="pl-PL" sz="2400" dirty="0">
              <a:solidFill>
                <a:srgbClr val="FF0000"/>
              </a:solidFill>
            </a:endParaRPr>
          </a:p>
        </p:txBody>
      </p:sp>
      <p:sp>
        <p:nvSpPr>
          <p:cNvPr id="5" name="Tytuł 1"/>
          <p:cNvSpPr txBox="1">
            <a:spLocks/>
          </p:cNvSpPr>
          <p:nvPr/>
        </p:nvSpPr>
        <p:spPr bwMode="auto">
          <a:xfrm>
            <a:off x="463737" y="937622"/>
            <a:ext cx="11467005" cy="5660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l">
              <a:spcBef>
                <a:spcPts val="300"/>
              </a:spcBef>
              <a:spcAft>
                <a:spcPts val="300"/>
              </a:spcAft>
            </a:pPr>
            <a:r>
              <a:rPr lang="pl-PL" sz="1600" b="1" dirty="0">
                <a:solidFill>
                  <a:srgbClr val="FF0000"/>
                </a:solidFill>
              </a:rPr>
              <a:t>„Zrzut zaplanowano do Zatoki Puckiej - obszaru najmniej dynamicznego i najbardziej cennego przyrodniczo. (…)”</a:t>
            </a:r>
          </a:p>
          <a:p>
            <a:pPr lvl="0" algn="just">
              <a:spcBef>
                <a:spcPts val="300"/>
              </a:spcBef>
              <a:spcAft>
                <a:spcPts val="300"/>
              </a:spcAft>
            </a:pPr>
            <a:r>
              <a:rPr lang="pl-PL" sz="16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„Najważniejszym i </a:t>
            </a:r>
            <a:r>
              <a:rPr lang="pl-PL" sz="1600" b="1" dirty="0">
                <a:solidFill>
                  <a:srgbClr val="FF0000"/>
                </a:solidFill>
              </a:rPr>
              <a:t>dyskwalifikującym całą ocenę błędem jest oparcie jej o model hydrodynamiczny policzony według złych założeń</a:t>
            </a:r>
            <a:r>
              <a:rPr lang="pl-PL" sz="16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. Model liczył znacznie niższą koncentrację soli niż przewidywana przez inwestora, nie uwzględniał najważniejszej dla oddziaływania solanki strefy wód przydennych, nie uwzględnił fizyki procesu mieszania solanki z wodą morską (…)”</a:t>
            </a:r>
          </a:p>
          <a:p>
            <a:pPr lvl="0" algn="l">
              <a:spcBef>
                <a:spcPts val="300"/>
              </a:spcBef>
              <a:spcAft>
                <a:spcPts val="300"/>
              </a:spcAft>
            </a:pPr>
            <a:r>
              <a:rPr lang="pl-PL" sz="16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„Nie uwzględniono szczególnego statusu ochronnego Zatoki Puckiej i jej unikalnej wartości dla obszarów morskich Polski. Rozpoczęcie inwestycji w opisany w raporcie sposób kwalifikuje </a:t>
            </a:r>
            <a:r>
              <a:rPr lang="pl-PL" sz="1600" b="1" u="sng" dirty="0">
                <a:solidFill>
                  <a:srgbClr val="FF0000"/>
                </a:solidFill>
              </a:rPr>
              <a:t>natychmiastowe zaskarżenie jej do Trybunału Europejskiego</a:t>
            </a:r>
            <a:r>
              <a:rPr lang="pl-PL" sz="1600" b="1" dirty="0">
                <a:solidFill>
                  <a:srgbClr val="FF0000"/>
                </a:solidFill>
              </a:rPr>
              <a:t>.”</a:t>
            </a:r>
          </a:p>
          <a:p>
            <a:pPr lvl="0" algn="just">
              <a:spcBef>
                <a:spcPts val="300"/>
              </a:spcBef>
              <a:spcAft>
                <a:spcPts val="300"/>
              </a:spcAft>
            </a:pPr>
            <a:r>
              <a:rPr lang="pl-PL" sz="16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”Apelujemy, żeby badania były wykonywane i firmowane przez uznane instytucje, a nie przez pojedynczych specjalistów. Poza modelowaniem wszystkie informacje powinny opierać się na rzeczywiście przeprowadzonych </a:t>
            </a:r>
            <a:br>
              <a:rPr lang="pl-PL" sz="1600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pl-PL" sz="16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w terenie i laboratorium pomiarach, a nie na przypuszczeniach wykonawcy. </a:t>
            </a:r>
            <a:r>
              <a:rPr lang="pl-PL" sz="1600" b="1" dirty="0">
                <a:solidFill>
                  <a:srgbClr val="FF0000"/>
                </a:solidFill>
              </a:rPr>
              <a:t>Warto uświadomić sobie, że tańsza </a:t>
            </a:r>
            <a:br>
              <a:rPr lang="pl-PL" sz="1600" b="1" dirty="0">
                <a:solidFill>
                  <a:srgbClr val="FF0000"/>
                </a:solidFill>
              </a:rPr>
            </a:br>
            <a:r>
              <a:rPr lang="pl-PL" sz="1600" b="1" dirty="0">
                <a:solidFill>
                  <a:srgbClr val="FF0000"/>
                </a:solidFill>
              </a:rPr>
              <a:t>i dużo mniej ingerująca w środowisko inwestycja farmy wiatrowej w Niemczech została zobowiązana do wykonania znacznie szerszych niż tu opisane (…)”</a:t>
            </a:r>
          </a:p>
          <a:p>
            <a:pPr lvl="0" algn="just">
              <a:spcBef>
                <a:spcPts val="300"/>
              </a:spcBef>
              <a:spcAft>
                <a:spcPts val="300"/>
              </a:spcAft>
            </a:pPr>
            <a:r>
              <a:rPr lang="pl-PL" sz="16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Konkluzja oceny: </a:t>
            </a:r>
            <a:r>
              <a:rPr lang="pl-PL" sz="1600" b="1" dirty="0">
                <a:solidFill>
                  <a:srgbClr val="FF0000"/>
                </a:solidFill>
              </a:rPr>
              <a:t>Przedstawiony raport Oddziaływania na Środowisko jest oparty o źle dobrane przesłanki, niepełną analizę oraz brak odpowiednich badań, nie pozwala właściwie ocenić zagrożeń dla środowiska wynikających z przygotowania kawern solnych.</a:t>
            </a:r>
            <a:r>
              <a:rPr lang="pl-PL" sz="16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Możliwe oddziaływanie solanki na chroniony obszar Zatoki Puckiej jest bardzo poważne i musi zostać szczegółowo opisane, wraz z rozwiązaniami wariantowymi.”</a:t>
            </a:r>
          </a:p>
          <a:p>
            <a:pPr lvl="0" algn="l"/>
            <a:endParaRPr lang="pl-PL" sz="16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600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W imieniu Komisji KMB PAN</a:t>
            </a:r>
            <a:br>
              <a:rPr lang="pl-PL" sz="1600" i="1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pl-PL" sz="1600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prof. dr hab. Jan Marcin Węsławski</a:t>
            </a:r>
            <a:endParaRPr lang="pl-PL" sz="16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656D5D8-9D6A-483D-A444-404BC9EE7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28" y="4779462"/>
            <a:ext cx="4329404" cy="1507067"/>
          </a:xfrm>
        </p:spPr>
        <p:txBody>
          <a:bodyPr>
            <a:normAutofit/>
          </a:bodyPr>
          <a:lstStyle/>
          <a:p>
            <a:r>
              <a:rPr lang="pl-PL" sz="4300" b="1" dirty="0"/>
              <a:t>Co robimy?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38AB534-FA96-4FA9-950B-1B5BF43AC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0287" y="4779463"/>
            <a:ext cx="7473370" cy="1766538"/>
          </a:xfrm>
        </p:spPr>
        <p:txBody>
          <a:bodyPr>
            <a:noAutofit/>
          </a:bodyPr>
          <a:lstStyle/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pl-PL" sz="1800" b="1" dirty="0">
                <a:solidFill>
                  <a:schemeClr val="tx1"/>
                </a:solidFill>
              </a:rPr>
              <a:t>Współpracujemy ze środowiskami morskimi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pl-PL" sz="1800" b="1" dirty="0">
                <a:solidFill>
                  <a:schemeClr val="tx1"/>
                </a:solidFill>
              </a:rPr>
              <a:t>Zwracamy się do władz i organów państwowych oraz samorządowych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pl-PL" sz="1800" b="1" dirty="0">
                <a:solidFill>
                  <a:schemeClr val="tx1"/>
                </a:solidFill>
              </a:rPr>
              <a:t>Wnioskujemy o powołanie Rady Społecznej i niezależny projekt </a:t>
            </a:r>
            <a:br>
              <a:rPr lang="pl-PL" sz="1800" b="1" dirty="0">
                <a:solidFill>
                  <a:schemeClr val="tx1"/>
                </a:solidFill>
              </a:rPr>
            </a:br>
            <a:r>
              <a:rPr lang="pl-PL" sz="1800" b="1" dirty="0">
                <a:solidFill>
                  <a:schemeClr val="tx1"/>
                </a:solidFill>
              </a:rPr>
              <a:t>badawczy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pl-PL" sz="1800" b="1" dirty="0">
                <a:solidFill>
                  <a:schemeClr val="tx1"/>
                </a:solidFill>
              </a:rPr>
              <a:t>Informujemy media i społeczeństwo o sytuacji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1B17610-353B-438E-BACE-D3BCD57CF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2412" y="123382"/>
            <a:ext cx="3012824" cy="4313721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ED79253D-7BAE-4BB6-A47A-94F43F7E08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28" y="116765"/>
            <a:ext cx="2968646" cy="431372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04BD38BA-2842-47F9-83C0-C85FE1070B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9588" y="143233"/>
            <a:ext cx="3018540" cy="4300488"/>
          </a:xfrm>
          <a:prstGeom prst="rect">
            <a:avLst/>
          </a:prstGeom>
        </p:spPr>
      </p:pic>
      <p:pic>
        <p:nvPicPr>
          <p:cNvPr id="6" name="Obraz 5" descr="Obraz zawierający tekst, książka, papier, list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1E0185FC-2B0C-C68D-0F8E-FF2D5913CE5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365" t="5090" r="8942" b="7619"/>
          <a:stretch/>
        </p:blipFill>
        <p:spPr>
          <a:xfrm>
            <a:off x="3138158" y="129999"/>
            <a:ext cx="3018540" cy="430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5203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6C09CBF-955F-0CF8-7E35-927FA9312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6279" y="186613"/>
            <a:ext cx="5806591" cy="1516224"/>
          </a:xfrm>
        </p:spPr>
        <p:txBody>
          <a:bodyPr>
            <a:noAutofit/>
          </a:bodyPr>
          <a:lstStyle/>
          <a:p>
            <a:pPr algn="ctr"/>
            <a:r>
              <a:rPr lang="pl-PL" sz="2800" b="1" dirty="0"/>
              <a:t>Zatoka Pucka</a:t>
            </a:r>
            <a:br>
              <a:rPr lang="pl-PL" b="1" dirty="0"/>
            </a:br>
            <a:r>
              <a:rPr lang="pl-PL" dirty="0"/>
              <a:t>ważny obszar Zatoki Gdańskiej </a:t>
            </a:r>
            <a:br>
              <a:rPr lang="pl-PL" dirty="0"/>
            </a:br>
            <a:r>
              <a:rPr lang="pl-PL" dirty="0"/>
              <a:t>i Bałtyku Południowo - Wschodniego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8297E0A-ACBC-9D4D-B595-E4F5068996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96540" y="2500604"/>
            <a:ext cx="3446073" cy="3144416"/>
          </a:xfrm>
        </p:spPr>
        <p:txBody>
          <a:bodyPr>
            <a:noAutofit/>
          </a:bodyPr>
          <a:lstStyle/>
          <a:p>
            <a:endParaRPr lang="pl-PL" sz="2400" dirty="0"/>
          </a:p>
        </p:txBody>
      </p:sp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04C625EC-F4E1-48C7-CC6A-2B154D731F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5415" y="186614"/>
            <a:ext cx="5882260" cy="6167535"/>
          </a:xfr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4903B99B-4DD5-F2D2-7D01-58A75DCEB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0545" y="1738329"/>
            <a:ext cx="6239156" cy="461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7321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10" name="Picture 18" descr="D:\Prezentacja\indeks tv trwa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37736">
            <a:off x="3218124" y="4343883"/>
            <a:ext cx="3687435" cy="2453820"/>
          </a:xfrm>
          <a:prstGeom prst="rect">
            <a:avLst/>
          </a:prstGeom>
          <a:noFill/>
        </p:spPr>
      </p:pic>
      <p:pic>
        <p:nvPicPr>
          <p:cNvPr id="4101" name="Picture 5" descr="D:\Gmina KOSAKOWO\Prezentacja\red Skowrońsk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09072">
            <a:off x="9096529" y="569616"/>
            <a:ext cx="2925043" cy="2193781"/>
          </a:xfrm>
          <a:prstGeom prst="rect">
            <a:avLst/>
          </a:prstGeom>
          <a:noFill/>
        </p:spPr>
      </p:pic>
      <p:pic>
        <p:nvPicPr>
          <p:cNvPr id="33799" name="Picture 7" descr="D:\Prezentacja\CCI201508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4071" y="1498415"/>
            <a:ext cx="3672408" cy="2952328"/>
          </a:xfrm>
          <a:prstGeom prst="rect">
            <a:avLst/>
          </a:prstGeom>
          <a:noFill/>
        </p:spPr>
      </p:pic>
      <p:pic>
        <p:nvPicPr>
          <p:cNvPr id="33812" name="Picture 20" descr="D:\Prezentacja\to jest tema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931324">
            <a:off x="6651089" y="5328531"/>
            <a:ext cx="2857500" cy="1312168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926" y="252619"/>
            <a:ext cx="7980883" cy="970121"/>
          </a:xfrm>
        </p:spPr>
        <p:txBody>
          <a:bodyPr>
            <a:normAutofit/>
          </a:bodyPr>
          <a:lstStyle/>
          <a:p>
            <a:r>
              <a:rPr lang="pl-PL" sz="4300" b="1" dirty="0">
                <a:latin typeface="+mn-lt"/>
                <a:cs typeface="Arial" panose="020B0604020202020204" pitchFamily="34" charset="0"/>
              </a:rPr>
              <a:t>Nasza sprawa w mediach</a:t>
            </a:r>
          </a:p>
        </p:txBody>
      </p:sp>
      <p:sp>
        <p:nvSpPr>
          <p:cNvPr id="33801" name="AutoShape 9" descr="Znalezione obrazy dla zapytania gmina kosakowo tv trwam"/>
          <p:cNvSpPr>
            <a:spLocks noChangeAspect="1" noChangeArrowheads="1"/>
          </p:cNvSpPr>
          <p:nvPr/>
        </p:nvSpPr>
        <p:spPr bwMode="auto">
          <a:xfrm>
            <a:off x="1679575" y="-144462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3803" name="AutoShape 11" descr="Znalezione obrazy dla zapytania gmina kosakowo tv trwam"/>
          <p:cNvSpPr>
            <a:spLocks noChangeAspect="1" noChangeArrowheads="1"/>
          </p:cNvSpPr>
          <p:nvPr/>
        </p:nvSpPr>
        <p:spPr bwMode="auto">
          <a:xfrm>
            <a:off x="1679575" y="-144462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3806" name="AutoShape 14" descr="Znalezione obrazy dla zapytania po stronie prawdy kosakowo"/>
          <p:cNvSpPr>
            <a:spLocks noChangeAspect="1" noChangeArrowheads="1"/>
          </p:cNvSpPr>
          <p:nvPr/>
        </p:nvSpPr>
        <p:spPr bwMode="auto">
          <a:xfrm>
            <a:off x="1679575" y="-144462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33804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6896" y="3778406"/>
            <a:ext cx="3672408" cy="805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Picture 2" descr="Znalezione obrazy dla zapytania Stowarzyszenie Nasza Ziemi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32842">
            <a:off x="3855344" y="1278906"/>
            <a:ext cx="2532437" cy="3111687"/>
          </a:xfrm>
          <a:prstGeom prst="rect">
            <a:avLst/>
          </a:prstGeom>
          <a:noFill/>
        </p:spPr>
      </p:pic>
      <p:sp>
        <p:nvSpPr>
          <p:cNvPr id="4098" name="AutoShape 2" descr="https://zalacznik.wp.pl/0/d687/IMG_20180322_183123.jpg?tsn=1523395725170&amp;zalf=Nowe&amp;wid=33611&amp;p=2&amp;o2=6997177&amp;t=IMAGE&amp;st=JPEG&amp;ct=QkFTRTY0"/>
          <p:cNvSpPr>
            <a:spLocks noChangeAspect="1" noChangeArrowheads="1"/>
          </p:cNvSpPr>
          <p:nvPr/>
        </p:nvSpPr>
        <p:spPr bwMode="auto">
          <a:xfrm>
            <a:off x="1679575" y="-2193925"/>
            <a:ext cx="6096000" cy="4572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4100" name="AutoShape 4" descr="https://zalacznik.wp.pl/0/d687/IMG_20180322_183123.jpg?tsn=1523395725170&amp;zalf=Nowe&amp;wid=33611&amp;p=2&amp;o2=6997177&amp;t=IMAGE&amp;st=JPEG&amp;ct=QkFTRTY0"/>
          <p:cNvSpPr>
            <a:spLocks noChangeAspect="1" noChangeArrowheads="1"/>
          </p:cNvSpPr>
          <p:nvPr/>
        </p:nvSpPr>
        <p:spPr bwMode="auto">
          <a:xfrm>
            <a:off x="1253286" y="-2027429"/>
            <a:ext cx="6096000" cy="4572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CFEBC7A9-4C22-4A1F-884E-4DA6244490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724" y="4565003"/>
            <a:ext cx="3706755" cy="228666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E9B3F04-81B6-4C33-BCA6-B5B0E1AEAA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03960" y="2381123"/>
            <a:ext cx="2778317" cy="4438651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AE013433-BB43-44B8-B80C-3EA741F828D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16141" y="1329909"/>
            <a:ext cx="2787819" cy="419818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0FECCF4-74E6-4201-A0B1-1B9527138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192" y="5898846"/>
            <a:ext cx="9226056" cy="754914"/>
          </a:xfrm>
        </p:spPr>
        <p:txBody>
          <a:bodyPr>
            <a:normAutofit/>
          </a:bodyPr>
          <a:lstStyle/>
          <a:p>
            <a:r>
              <a:rPr lang="pl-PL" sz="2000" b="1" i="1" dirty="0"/>
              <a:t>Stowarzyszenie EKOLOGICZNO-KULTUROWE nasz ziemia NASZE ZEMIA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74C3892-342B-459F-9194-7D2F1AD12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4749" y="581697"/>
            <a:ext cx="9722499" cy="4727423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None/>
            </a:pPr>
            <a:r>
              <a:rPr lang="pl-PL" sz="5000" b="1" spc="-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CHROŃMY DZIEDZICTWO KULTUROWE PÓŁNOCNYCH KASZUB, ZATOKĘ PUCKĄ ORAZ RYBACTWO MAŁOSKALOWE </a:t>
            </a:r>
            <a:br>
              <a:rPr lang="pl-PL" sz="3600" b="1" spc="-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sz="3600" spc="-1" dirty="0">
              <a:solidFill>
                <a:srgbClr val="0F49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660"/>
              </a:spcBef>
              <a:spcAft>
                <a:spcPts val="601"/>
              </a:spcAft>
              <a:buNone/>
            </a:pPr>
            <a:r>
              <a:rPr lang="pl-PL" sz="3600" i="1" spc="-1" dirty="0">
                <a:solidFill>
                  <a:srgbClr val="FFFFFF"/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Prosimy również o wsparcie naszych działań na rzecz ochrony naszego wspólnego dobra.</a:t>
            </a:r>
            <a:br>
              <a:rPr lang="pl-PL" sz="36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sz="3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spcBef>
                <a:spcPts val="660"/>
              </a:spcBef>
              <a:spcAft>
                <a:spcPts val="601"/>
              </a:spcAft>
              <a:buNone/>
            </a:pPr>
            <a:endParaRPr lang="pl-PL" sz="3600" i="1" spc="-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spcBef>
                <a:spcPts val="660"/>
              </a:spcBef>
              <a:spcAft>
                <a:spcPts val="601"/>
              </a:spcAft>
              <a:buNone/>
            </a:pPr>
            <a:r>
              <a:rPr lang="pl-PL" sz="3600" i="1" spc="-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Dziękujemy za uwagę!</a:t>
            </a:r>
            <a:endParaRPr lang="pl-PL" sz="3600" i="1" spc="-1" dirty="0">
              <a:solidFill>
                <a:srgbClr val="0F49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270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2F0073F-7E73-E6BF-7F52-14B2C143FE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2751" y="2645229"/>
            <a:ext cx="8001000" cy="2971801"/>
          </a:xfrm>
        </p:spPr>
        <p:txBody>
          <a:bodyPr>
            <a:normAutofit fontScale="90000"/>
          </a:bodyPr>
          <a:lstStyle/>
          <a:p>
            <a:r>
              <a:rPr lang="pl-PL" b="1" dirty="0"/>
              <a:t>Co się dzieje w Zatoce Puckiej?</a:t>
            </a:r>
            <a:br>
              <a:rPr lang="pl-PL" b="1" dirty="0"/>
            </a:br>
            <a:br>
              <a:rPr lang="pl-PL" dirty="0"/>
            </a:br>
            <a:r>
              <a:rPr lang="pl-PL" b="1" dirty="0">
                <a:solidFill>
                  <a:srgbClr val="FFC000"/>
                </a:solidFill>
              </a:rPr>
              <a:t>sytuacja w rejonie Zatoki Puckiej </a:t>
            </a:r>
            <a:r>
              <a:rPr lang="pl-PL" b="1" u="sng" dirty="0">
                <a:solidFill>
                  <a:srgbClr val="FFC000"/>
                </a:solidFill>
              </a:rPr>
              <a:t>jest dużo gorsza </a:t>
            </a:r>
            <a:r>
              <a:rPr lang="pl-PL" b="1" dirty="0">
                <a:solidFill>
                  <a:srgbClr val="FFC000"/>
                </a:solidFill>
              </a:rPr>
              <a:t>niż w pozostałym obszarze Bałtyku</a:t>
            </a:r>
          </a:p>
        </p:txBody>
      </p:sp>
    </p:spTree>
    <p:extLst>
      <p:ext uri="{BB962C8B-B14F-4D97-AF65-F5344CB8AC3E}">
        <p14:creationId xmlns:p14="http://schemas.microsoft.com/office/powerpoint/2010/main" val="3878509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321F2B0-0DA9-E9EA-4BDE-13E56846E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338" y="362140"/>
            <a:ext cx="9270279" cy="935828"/>
          </a:xfrm>
        </p:spPr>
        <p:txBody>
          <a:bodyPr>
            <a:normAutofit/>
          </a:bodyPr>
          <a:lstStyle/>
          <a:p>
            <a:r>
              <a:rPr lang="pl-PL" sz="4000" b="1" spc="-1" dirty="0">
                <a:cs typeface="Arial" panose="020B0604020202020204" pitchFamily="34" charset="0"/>
              </a:rPr>
              <a:t>2013-</a:t>
            </a:r>
            <a:r>
              <a:rPr lang="en-US" sz="4000" b="1" spc="-1" dirty="0">
                <a:cs typeface="Arial" panose="020B0604020202020204" pitchFamily="34" charset="0"/>
              </a:rPr>
              <a:t>2014 r. </a:t>
            </a:r>
            <a:r>
              <a:rPr lang="en-US" sz="4000" b="1" spc="-1" dirty="0" err="1">
                <a:cs typeface="Arial" panose="020B0604020202020204" pitchFamily="34" charset="0"/>
              </a:rPr>
              <a:t>Martwe</a:t>
            </a:r>
            <a:r>
              <a:rPr lang="en-US" sz="4000" b="1" spc="-1" dirty="0">
                <a:cs typeface="Arial" panose="020B0604020202020204" pitchFamily="34" charset="0"/>
              </a:rPr>
              <a:t> </a:t>
            </a:r>
            <a:r>
              <a:rPr lang="en-US" sz="4000" b="1" spc="-1" dirty="0" err="1">
                <a:cs typeface="Arial" panose="020B0604020202020204" pitchFamily="34" charset="0"/>
              </a:rPr>
              <a:t>omułki</a:t>
            </a:r>
            <a:endParaRPr lang="pl-PL" sz="4000" b="1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DCFD25E5-4725-E6B0-CC24-21ABE7C53950}"/>
              </a:ext>
            </a:extLst>
          </p:cNvPr>
          <p:cNvSpPr txBox="1"/>
          <p:nvPr/>
        </p:nvSpPr>
        <p:spPr>
          <a:xfrm>
            <a:off x="684212" y="1401617"/>
            <a:ext cx="100708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spc="-1" noProof="0" dirty="0">
                <a:cs typeface="Arial" panose="020B0604020202020204" pitchFamily="34" charset="0"/>
              </a:rPr>
              <a:t>Rok wcześniej Uniwersytet Gdański prowadził projekt badawczy oceny wpływu inwestycji przemysłowej (w okolicy zrzutu solanki z ługowania PMG) w oparciu o hodowle omułka, który został przerwa</a:t>
            </a:r>
            <a:r>
              <a:rPr lang="pl-PL" sz="2400" spc="-1" dirty="0" err="1">
                <a:cs typeface="Arial" panose="020B0604020202020204" pitchFamily="34" charset="0"/>
              </a:rPr>
              <a:t>ny</a:t>
            </a:r>
            <a:r>
              <a:rPr lang="pl-PL" sz="2400" spc="-1" noProof="0" dirty="0">
                <a:cs typeface="Arial" panose="020B0604020202020204" pitchFamily="34" charset="0"/>
              </a:rPr>
              <a:t> z powodu zaginięcia czujników (</a:t>
            </a:r>
            <a:r>
              <a:rPr lang="pl-PL" sz="2400" spc="-1" noProof="0" dirty="0" err="1">
                <a:cs typeface="Arial" panose="020B0604020202020204" pitchFamily="34" charset="0"/>
              </a:rPr>
              <a:t>loggerów</a:t>
            </a:r>
            <a:r>
              <a:rPr lang="pl-PL" sz="2400" spc="-1" noProof="0" dirty="0">
                <a:cs typeface="Arial" panose="020B0604020202020204" pitchFamily="34" charset="0"/>
              </a:rPr>
              <a:t>).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CAA2E3BA-B92E-7298-126B-A9770AD72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13" y="3089425"/>
            <a:ext cx="4419983" cy="3406435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98D28273-B921-9CDE-11AA-ED3BA645A564}"/>
              </a:ext>
            </a:extLst>
          </p:cNvPr>
          <p:cNvSpPr txBox="1"/>
          <p:nvPr/>
        </p:nvSpPr>
        <p:spPr>
          <a:xfrm>
            <a:off x="5218126" y="5726419"/>
            <a:ext cx="42089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b="1" dirty="0"/>
              <a:t>Omułki są ważnym źródłem </a:t>
            </a:r>
          </a:p>
          <a:p>
            <a:r>
              <a:rPr lang="pl-PL" sz="2200" b="1" dirty="0"/>
              <a:t>pokarmowym dla ryb!</a:t>
            </a:r>
          </a:p>
        </p:txBody>
      </p:sp>
    </p:spTree>
    <p:extLst>
      <p:ext uri="{BB962C8B-B14F-4D97-AF65-F5344CB8AC3E}">
        <p14:creationId xmlns:p14="http://schemas.microsoft.com/office/powerpoint/2010/main" val="169673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1AEF406-F656-786C-2AAE-E57385F19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71" y="652759"/>
            <a:ext cx="10693835" cy="1122987"/>
          </a:xfrm>
        </p:spPr>
        <p:txBody>
          <a:bodyPr>
            <a:noAutofit/>
          </a:bodyPr>
          <a:lstStyle/>
          <a:p>
            <a:r>
              <a:rPr lang="pl-PL" b="1" spc="-1" noProof="0" dirty="0">
                <a:cs typeface="Arial" panose="020B0604020202020204" pitchFamily="34" charset="0"/>
              </a:rPr>
              <a:t>spadek populacji i kondycji ryb w zatoce, pomimo DZIAŁAŃ OCHRONNYCH:  </a:t>
            </a:r>
            <a:endParaRPr lang="pl-PL" b="1" noProof="0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88A7A197-EE97-DC21-E2DC-4741CC16E8D4}"/>
              </a:ext>
            </a:extLst>
          </p:cNvPr>
          <p:cNvSpPr txBox="1"/>
          <p:nvPr/>
        </p:nvSpPr>
        <p:spPr>
          <a:xfrm>
            <a:off x="836171" y="1957924"/>
            <a:ext cx="942361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900"/>
              </a:spcBef>
              <a:spcAft>
                <a:spcPts val="900"/>
              </a:spcAft>
            </a:pPr>
            <a:r>
              <a:rPr lang="pl-PL" b="1" spc="-1" noProof="0" dirty="0">
                <a:cs typeface="Arial" panose="020B0604020202020204" pitchFamily="34" charset="0"/>
              </a:rPr>
              <a:t>2013 r.</a:t>
            </a:r>
            <a:r>
              <a:rPr lang="pl-PL" spc="-1" noProof="0" dirty="0">
                <a:cs typeface="Arial" panose="020B0604020202020204" pitchFamily="34" charset="0"/>
              </a:rPr>
              <a:t> -  Spadek populacji ryb w obszarze Mechelinek</a:t>
            </a:r>
          </a:p>
          <a:p>
            <a:pPr marL="892175" indent="-892175">
              <a:spcBef>
                <a:spcPts val="900"/>
              </a:spcBef>
              <a:spcAft>
                <a:spcPts val="900"/>
              </a:spcAft>
            </a:pPr>
            <a:r>
              <a:rPr lang="pl-PL" b="1" spc="-1" noProof="0" dirty="0">
                <a:cs typeface="Arial" panose="020B0604020202020204" pitchFamily="34" charset="0"/>
              </a:rPr>
              <a:t>2015 r.</a:t>
            </a:r>
            <a:r>
              <a:rPr lang="pl-PL" spc="-1" noProof="0" dirty="0">
                <a:cs typeface="Arial" panose="020B0604020202020204" pitchFamily="34" charset="0"/>
              </a:rPr>
              <a:t> - Pogłębiający się spadek populacji i jakości ryb w pozostałej części Zatoki Gdańskiej (Puckiej)</a:t>
            </a:r>
            <a:endParaRPr lang="pl-PL" spc="-1" dirty="0">
              <a:cs typeface="Arial" panose="020B0604020202020204" pitchFamily="34" charset="0"/>
            </a:endParaRPr>
          </a:p>
          <a:p>
            <a:pPr marL="990600" indent="-990600">
              <a:spcBef>
                <a:spcPts val="900"/>
              </a:spcBef>
              <a:spcAft>
                <a:spcPts val="900"/>
              </a:spcAft>
            </a:pPr>
            <a:r>
              <a:rPr lang="pl-PL" b="1" spc="-1" noProof="0" dirty="0">
                <a:cs typeface="Arial" panose="020B0604020202020204" pitchFamily="34" charset="0"/>
              </a:rPr>
              <a:t>2017 r.</a:t>
            </a:r>
            <a:r>
              <a:rPr lang="pl-PL" spc="-1" noProof="0" dirty="0">
                <a:cs typeface="Arial" panose="020B0604020202020204" pitchFamily="34" charset="0"/>
              </a:rPr>
              <a:t>  - Chore ryby w Zatoce, spadek populacji i jakości ryb w części Bałtyku południowo-wschodniego (śledź, dorsz, flądra)</a:t>
            </a:r>
            <a:endParaRPr lang="pl-PL" spc="-1" dirty="0">
              <a:cs typeface="Arial" panose="020B0604020202020204" pitchFamily="34" charset="0"/>
            </a:endParaRPr>
          </a:p>
          <a:p>
            <a:pPr marL="990600" indent="-990600">
              <a:spcBef>
                <a:spcPts val="900"/>
              </a:spcBef>
              <a:spcAft>
                <a:spcPts val="900"/>
              </a:spcAft>
            </a:pPr>
            <a:r>
              <a:rPr lang="pl-PL" b="1" spc="-1" noProof="0" dirty="0">
                <a:cs typeface="Arial" panose="020B0604020202020204" pitchFamily="34" charset="0"/>
              </a:rPr>
              <a:t>2019 r.</a:t>
            </a:r>
            <a:r>
              <a:rPr lang="pl-PL" spc="-1" noProof="0" dirty="0">
                <a:cs typeface="Arial" panose="020B0604020202020204" pitchFamily="34" charset="0"/>
              </a:rPr>
              <a:t> - Mimo </a:t>
            </a:r>
            <a:r>
              <a:rPr lang="pl-PL" spc="-1" noProof="0" dirty="0" err="1">
                <a:cs typeface="Arial" panose="020B0604020202020204" pitchFamily="34" charset="0"/>
              </a:rPr>
              <a:t>zarybień</a:t>
            </a:r>
            <a:r>
              <a:rPr lang="pl-PL" spc="-1" noProof="0" dirty="0">
                <a:cs typeface="Arial" panose="020B0604020202020204" pitchFamily="34" charset="0"/>
              </a:rPr>
              <a:t> spada populacja i jakość ryb (w tym dwu środowiskowych) zależnych od stref dennych</a:t>
            </a:r>
          </a:p>
          <a:p>
            <a:pPr>
              <a:spcBef>
                <a:spcPts val="900"/>
              </a:spcBef>
              <a:spcAft>
                <a:spcPts val="900"/>
              </a:spcAft>
            </a:pPr>
            <a:r>
              <a:rPr lang="pl-PL" b="1" spc="-1" noProof="0" dirty="0">
                <a:cs typeface="Arial" panose="020B0604020202020204" pitchFamily="34" charset="0"/>
              </a:rPr>
              <a:t>2021 r.</a:t>
            </a:r>
            <a:r>
              <a:rPr lang="pl-PL" spc="-1" noProof="0" dirty="0">
                <a:cs typeface="Arial" panose="020B0604020202020204" pitchFamily="34" charset="0"/>
              </a:rPr>
              <a:t> - Wzrost chorych ryb w Zatoce, ryby bez oczu</a:t>
            </a:r>
          </a:p>
          <a:p>
            <a:pPr>
              <a:spcBef>
                <a:spcPts val="900"/>
              </a:spcBef>
              <a:spcAft>
                <a:spcPts val="900"/>
              </a:spcAft>
            </a:pPr>
            <a:r>
              <a:rPr lang="pl-PL" b="1" spc="-1" noProof="0" dirty="0">
                <a:cs typeface="Arial" panose="020B0604020202020204" pitchFamily="34" charset="0"/>
              </a:rPr>
              <a:t>2023 r.</a:t>
            </a:r>
            <a:r>
              <a:rPr lang="pl-PL" spc="-1" noProof="0" dirty="0">
                <a:cs typeface="Arial" panose="020B0604020202020204" pitchFamily="34" charset="0"/>
              </a:rPr>
              <a:t> - Zanik ryb w Zatoce Puckiej</a:t>
            </a:r>
          </a:p>
          <a:p>
            <a:pPr>
              <a:spcBef>
                <a:spcPts val="900"/>
              </a:spcBef>
              <a:spcAft>
                <a:spcPts val="900"/>
              </a:spcAft>
            </a:pPr>
            <a:r>
              <a:rPr lang="pl-PL" b="1" spc="-1" dirty="0">
                <a:cs typeface="Arial" panose="020B0604020202020204" pitchFamily="34" charset="0"/>
              </a:rPr>
              <a:t>2025 r. </a:t>
            </a:r>
            <a:r>
              <a:rPr lang="pl-PL" spc="-1" dirty="0">
                <a:cs typeface="Arial" panose="020B0604020202020204" pitchFamily="34" charset="0"/>
              </a:rPr>
              <a:t>– Dalsze pogarszanie się kondycji ekosystemu </a:t>
            </a:r>
            <a:endParaRPr lang="pl-PL" spc="-1" noProof="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576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zawartości 4">
            <a:extLst>
              <a:ext uri="{FF2B5EF4-FFF2-40B4-BE49-F238E27FC236}">
                <a16:creationId xmlns:a16="http://schemas.microsoft.com/office/drawing/2014/main" id="{0A3BE4E9-D936-E754-8009-B7A6848134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7695"/>
            <a:ext cx="4252836" cy="318902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F6642BC2-232C-1C5B-D94E-F505192F65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131" y="2622682"/>
            <a:ext cx="4078653" cy="4244428"/>
          </a:xfrm>
          <a:prstGeom prst="rect">
            <a:avLst/>
          </a:prstGeom>
        </p:spPr>
      </p:pic>
      <p:pic>
        <p:nvPicPr>
          <p:cNvPr id="14" name="Symbol zastępczy zawartości 4">
            <a:extLst>
              <a:ext uri="{FF2B5EF4-FFF2-40B4-BE49-F238E27FC236}">
                <a16:creationId xmlns:a16="http://schemas.microsoft.com/office/drawing/2014/main" id="{39412E34-3503-E2E2-919D-34506D9FDF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3617" y="3197987"/>
            <a:ext cx="4868385" cy="3669123"/>
          </a:xfrm>
          <a:prstGeom prst="rect">
            <a:avLst/>
          </a:prstGeom>
        </p:spPr>
      </p:pic>
      <p:pic>
        <p:nvPicPr>
          <p:cNvPr id="6" name="Symbol zastępczy zawartości 7">
            <a:extLst>
              <a:ext uri="{FF2B5EF4-FFF2-40B4-BE49-F238E27FC236}">
                <a16:creationId xmlns:a16="http://schemas.microsoft.com/office/drawing/2014/main" id="{16635789-F89D-5D31-E866-E60D3A653A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" y="2744512"/>
            <a:ext cx="3704487" cy="213738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58ED3BB-B8C9-8C75-892A-76B9A2B1A7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997317" y="3457762"/>
            <a:ext cx="2402923" cy="4397553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F5CC27F2-B963-0F5D-5CFD-1245FFE1C5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2838" y="2"/>
            <a:ext cx="3564831" cy="3340359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1A879954-1EA9-CD25-C571-55DE3246D3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9813" y="0"/>
            <a:ext cx="4952187" cy="3189024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0F508F7D-4AB9-22B6-E51A-F7E2ACC0BF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5630656" y="3741381"/>
            <a:ext cx="3601323" cy="2650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173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>
            <a:extLst>
              <a:ext uri="{FF2B5EF4-FFF2-40B4-BE49-F238E27FC236}">
                <a16:creationId xmlns:a16="http://schemas.microsoft.com/office/drawing/2014/main" id="{2119E636-BDF5-60AF-E9AF-99E7994B19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359"/>
            <a:ext cx="3924640" cy="2911092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F1409542-F228-4F4D-CFF0-09969096E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2594" y="1"/>
            <a:ext cx="3185711" cy="2918727"/>
          </a:xfrm>
          <a:prstGeom prst="rect">
            <a:avLst/>
          </a:prstGeom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9438ECBC-0A85-73DF-3E24-3D9758EC032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152400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C01A0613-FC6E-0261-0558-19D0601A2A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8084" y="-7360"/>
            <a:ext cx="5533917" cy="317944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7EC98BF4-BA4F-5EC0-CA21-D4925A1ADC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4272" y="2872134"/>
            <a:ext cx="6755773" cy="3973695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F1DEE7DA-9E77-F182-93FB-6502E7114D63}"/>
              </a:ext>
            </a:extLst>
          </p:cNvPr>
          <p:cNvSpPr txBox="1"/>
          <p:nvPr/>
        </p:nvSpPr>
        <p:spPr>
          <a:xfrm>
            <a:off x="8497855" y="6136563"/>
            <a:ext cx="3156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highlight>
                  <a:srgbClr val="FF0000"/>
                </a:highlight>
              </a:rPr>
              <a:t>LUTY 2019 WARSZAWA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44BD6F49-3A33-9DE4-CECF-64427E9135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6" y="2783762"/>
            <a:ext cx="5432317" cy="4074239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CD7FEC6F-180B-F6DB-CF61-510646877BE3}"/>
              </a:ext>
            </a:extLst>
          </p:cNvPr>
          <p:cNvSpPr txBox="1"/>
          <p:nvPr/>
        </p:nvSpPr>
        <p:spPr>
          <a:xfrm>
            <a:off x="1283348" y="3396735"/>
            <a:ext cx="3072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highlight>
                  <a:srgbClr val="FF0000"/>
                </a:highlight>
              </a:rPr>
              <a:t> LUTY 2019 GDYNIA MIR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972A1BBD-9CC8-A5E7-DA04-728F0E8843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8041" y="9624"/>
            <a:ext cx="2225233" cy="2791123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23E4011B-BF5D-18BA-A983-AF66A2E77966}"/>
              </a:ext>
            </a:extLst>
          </p:cNvPr>
          <p:cNvSpPr txBox="1"/>
          <p:nvPr/>
        </p:nvSpPr>
        <p:spPr>
          <a:xfrm>
            <a:off x="5502506" y="168604"/>
            <a:ext cx="43111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highlight>
                  <a:srgbClr val="FF0000"/>
                </a:highlight>
              </a:rPr>
              <a:t>12 STYCZEŃ 2022 GOŚCICINO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107BCD6C-2854-FC59-0140-28649CF801C7}"/>
              </a:ext>
            </a:extLst>
          </p:cNvPr>
          <p:cNvSpPr txBox="1"/>
          <p:nvPr/>
        </p:nvSpPr>
        <p:spPr>
          <a:xfrm>
            <a:off x="321730" y="2198989"/>
            <a:ext cx="31857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>
                <a:highlight>
                  <a:srgbClr val="FF0000"/>
                </a:highlight>
              </a:rPr>
              <a:t>LISTOPAD 2017 WARSZAWA KOMISJA GOS. MORSKIEJ</a:t>
            </a:r>
          </a:p>
        </p:txBody>
      </p:sp>
    </p:spTree>
    <p:extLst>
      <p:ext uri="{BB962C8B-B14F-4D97-AF65-F5344CB8AC3E}">
        <p14:creationId xmlns:p14="http://schemas.microsoft.com/office/powerpoint/2010/main" val="10850064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zawartości 8">
            <a:extLst>
              <a:ext uri="{FF2B5EF4-FFF2-40B4-BE49-F238E27FC236}">
                <a16:creationId xmlns:a16="http://schemas.microsoft.com/office/drawing/2014/main" id="{D1B728D4-666A-5B9E-7196-F96F1ACFF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8786" y="3069311"/>
            <a:ext cx="3310415" cy="3685592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378FA155-5210-16AE-2AAF-349C9B0EB1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696" y="868571"/>
            <a:ext cx="3174504" cy="4043536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FFDF3133-57C9-3EC7-FD0B-B2A4F0D881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220" y="2375284"/>
            <a:ext cx="3651107" cy="4061048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9F79D8B4-B41F-551F-F3F8-505990BF7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012" y="-13168"/>
            <a:ext cx="8828315" cy="1027389"/>
          </a:xfrm>
        </p:spPr>
        <p:txBody>
          <a:bodyPr/>
          <a:lstStyle/>
          <a:p>
            <a:pPr algn="ctr"/>
            <a:r>
              <a:rPr lang="pl-PL" b="1" dirty="0"/>
              <a:t>MASOWE śmierci PTAKÓW WODNYCH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5BE82696-6483-B9D6-C187-214F057BB759}"/>
              </a:ext>
            </a:extLst>
          </p:cNvPr>
          <p:cNvSpPr txBox="1"/>
          <p:nvPr/>
        </p:nvSpPr>
        <p:spPr>
          <a:xfrm>
            <a:off x="698241" y="1014221"/>
            <a:ext cx="79450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11313" indent="-1611313"/>
            <a:r>
              <a:rPr lang="pl-PL" b="1" dirty="0"/>
              <a:t>2018 - 2019 r.</a:t>
            </a:r>
            <a:r>
              <a:rPr lang="pl-PL" dirty="0"/>
              <a:t> - zaobserwowany przyrost martwych i chorych ptaków wodnych w rejonie Zatoki Puckiej</a:t>
            </a:r>
          </a:p>
          <a:p>
            <a:pPr marL="1611313" indent="-1611313"/>
            <a:r>
              <a:rPr lang="pl-PL" b="1" dirty="0"/>
              <a:t>2020 – 2021 r.</a:t>
            </a:r>
            <a:r>
              <a:rPr lang="pl-PL" dirty="0"/>
              <a:t> - odnalezienie ponad 1000 sztuk martwych ptaków (łabędzi) w okresie XI.2020 – III.2021  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D3D75E3A-DA15-A0ED-BE66-9B2E2FD6AD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0515" y="2375284"/>
            <a:ext cx="2524328" cy="4061048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66CDD783-87F6-1F77-AD92-8D1F0BF013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8" y="2375284"/>
            <a:ext cx="3283719" cy="406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057161"/>
      </p:ext>
    </p:extLst>
  </p:cSld>
  <p:clrMapOvr>
    <a:masterClrMapping/>
  </p:clrMapOvr>
</p:sld>
</file>

<file path=ppt/theme/theme1.xml><?xml version="1.0" encoding="utf-8"?>
<a:theme xmlns:a="http://schemas.openxmlformats.org/drawingml/2006/main" name="Wycinek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1144</TotalTime>
  <Words>1365</Words>
  <Application>Microsoft Office PowerPoint</Application>
  <PresentationFormat>Panoramiczny</PresentationFormat>
  <Paragraphs>114</Paragraphs>
  <Slides>31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31</vt:i4>
      </vt:variant>
    </vt:vector>
  </HeadingPairs>
  <TitlesOfParts>
    <vt:vector size="37" baseType="lpstr">
      <vt:lpstr>Arial</vt:lpstr>
      <vt:lpstr>Calibri</vt:lpstr>
      <vt:lpstr>Century Gothic</vt:lpstr>
      <vt:lpstr>Wingdings</vt:lpstr>
      <vt:lpstr>Wingdings 3</vt:lpstr>
      <vt:lpstr>Wycinek</vt:lpstr>
      <vt:lpstr>Katastrofa ekologiczna  zatoki puckiej</vt:lpstr>
      <vt:lpstr>Prezentacja programu PowerPoint</vt:lpstr>
      <vt:lpstr>Zatoka Pucka ważny obszar Zatoki Gdańskiej  i Bałtyku Południowo - Wschodniego</vt:lpstr>
      <vt:lpstr>Co się dzieje w Zatoce Puckiej?  sytuacja w rejonie Zatoki Puckiej jest dużo gorsza niż w pozostałym obszarze Bałtyku</vt:lpstr>
      <vt:lpstr>2013-2014 r. Martwe omułki</vt:lpstr>
      <vt:lpstr>spadek populacji i kondycji ryb w zatoce, pomimo DZIAŁAŃ OCHRONNYCH:  </vt:lpstr>
      <vt:lpstr>Prezentacja programu PowerPoint</vt:lpstr>
      <vt:lpstr>Prezentacja programu PowerPoint</vt:lpstr>
      <vt:lpstr>MASOWE śmierci PTAKÓW WODNYCH</vt:lpstr>
      <vt:lpstr>Chore i martwe lisy wokół zatoki</vt:lpstr>
      <vt:lpstr>Chore i martwe dziki</vt:lpstr>
      <vt:lpstr>wzrost śmiertelności fok </vt:lpstr>
      <vt:lpstr>MARTWE I CHORE KOTY ORAZ WYDRY</vt:lpstr>
      <vt:lpstr>Duże nagromadzenia BIOMASy NA LINIACH BRZEGOWYCH, SILNE PROCESY GNILNE</vt:lpstr>
      <vt:lpstr>Piana i emisja uciążliwych odorów</vt:lpstr>
      <vt:lpstr>Plagi uciążliwych owadów</vt:lpstr>
      <vt:lpstr>Nieprawidłowości w działaniach instytucji i lokalnych władz samorządowych odpowiedzialnych za stan środowiska</vt:lpstr>
      <vt:lpstr>Prezentacja programu PowerPoint</vt:lpstr>
      <vt:lpstr>Ciekawostki...</vt:lpstr>
      <vt:lpstr>Ciekawostki...</vt:lpstr>
      <vt:lpstr>WIOŚ - INTERWENCJA PO UPRZĄTNIĘCIU PATOLOGII BIOLOGICZNEJ (2023)</vt:lpstr>
      <vt:lpstr>Ciekawostki...</vt:lpstr>
      <vt:lpstr>Co może mieć tak duży negatywny wpływ na środowisko?</vt:lpstr>
      <vt:lpstr>Przemysł nad zatoka pucką </vt:lpstr>
      <vt:lpstr>Z czego wynika niepokój społeczny co do inwestycji? </vt:lpstr>
      <vt:lpstr>Prezentacja programu PowerPoint</vt:lpstr>
      <vt:lpstr>Prezentacja programu PowerPoint</vt:lpstr>
      <vt:lpstr>KRYTYCZNA OPINIA Komisji Komitetu Badań Morza PAN</vt:lpstr>
      <vt:lpstr>Co robimy?</vt:lpstr>
      <vt:lpstr>Nasza sprawa w mediach</vt:lpstr>
      <vt:lpstr>Stowarzyszenie EKOLOGICZNO-KULTUROWE nasz ziemia NASZE ZEMIA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dEGRADACja środowiska polskich wód terytorialnych - brak ryb</dc:title>
  <dc:creator>bibbi.suu@gmail.com</dc:creator>
  <cp:lastModifiedBy>Mariusz Czop</cp:lastModifiedBy>
  <cp:revision>48</cp:revision>
  <dcterms:created xsi:type="dcterms:W3CDTF">2019-02-04T18:52:42Z</dcterms:created>
  <dcterms:modified xsi:type="dcterms:W3CDTF">2025-03-25T22:00:44Z</dcterms:modified>
</cp:coreProperties>
</file>